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</p:sldIdLst>
  <p:sldSz cx="18288000" cy="10287000"/>
  <p:notesSz cx="6858000" cy="9144000"/>
  <p:embeddedFontLst>
    <p:embeddedFont>
      <p:font typeface="Arimo" charset="1" panose="020B0604020202020204"/>
      <p:regular r:id="rId6"/>
      <p:bold r:id="rId7"/>
      <p:italic r:id="rId8"/>
      <p:boldItalic r:id="rId9"/>
    </p:embeddedFont>
    <p:embeddedFont>
      <p:font typeface="Abys" charset="1" panose="00000500000000000000"/>
      <p:regular r:id="rId10"/>
    </p:embeddedFont>
    <p:embeddedFont>
      <p:font typeface="Jura Medium" charset="1" panose="00000600000000000000"/>
      <p:regular r:id="rId11"/>
      <p:bold r:id="rId12"/>
    </p:embeddedFont>
    <p:embeddedFont>
      <p:font typeface="Nine by Five" charset="1" panose="000004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26" Target="slides/slide13.xml" Type="http://schemas.openxmlformats.org/officeDocument/2006/relationships/slide"/><Relationship Id="rId27" Target="slides/slide14.xml" Type="http://schemas.openxmlformats.org/officeDocument/2006/relationships/slide"/><Relationship Id="rId28" Target="slides/slide1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0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56259" y="1414906"/>
            <a:ext cx="12530017" cy="6446520"/>
            <a:chOff x="0" y="0"/>
            <a:chExt cx="16706690" cy="859536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394460"/>
              <a:ext cx="16706690" cy="7200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500"/>
                </a:lnSpc>
              </a:pPr>
              <a:r>
                <a:rPr lang="en-US" sz="15000" spc="1500">
                  <a:solidFill>
                    <a:srgbClr val="1C2529"/>
                  </a:solidFill>
                  <a:latin typeface="Abys"/>
                </a:rPr>
                <a:t>A PHOTOVOICE PROJECT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9050"/>
              <a:ext cx="16706690" cy="7023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60"/>
                </a:lnSpc>
              </a:pPr>
              <a:r>
                <a:rPr lang="en-US" sz="3600" spc="359">
                  <a:solidFill>
                    <a:srgbClr val="1C2529"/>
                  </a:solidFill>
                  <a:latin typeface="Jura Medium"/>
                </a:rPr>
                <a:t>RETELLING OUR STORIES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8820150"/>
            <a:ext cx="16230600" cy="1466850"/>
            <a:chOff x="0" y="0"/>
            <a:chExt cx="21640800" cy="1955800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21640800" cy="1955800"/>
            </a:xfrm>
            <a:prstGeom prst="rect">
              <a:avLst/>
            </a:prstGeom>
            <a:solidFill>
              <a:srgbClr val="1C2529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1811042" y="376132"/>
              <a:ext cx="9397958" cy="1213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520"/>
                </a:lnSpc>
              </a:pPr>
              <a:r>
                <a:rPr lang="en-US" sz="3200">
                  <a:solidFill>
                    <a:srgbClr val="FDD05A"/>
                  </a:solidFill>
                  <a:latin typeface="Jura Medium"/>
                </a:rPr>
                <a:t>Ana Maria De La Rosa</a:t>
              </a:r>
            </a:p>
            <a:p>
              <a:pPr algn="r">
                <a:lnSpc>
                  <a:spcPts val="3520"/>
                </a:lnSpc>
              </a:pPr>
              <a:r>
                <a:rPr lang="en-US" sz="3200">
                  <a:solidFill>
                    <a:srgbClr val="FDD05A"/>
                  </a:solidFill>
                  <a:latin typeface="Jura Medium"/>
                </a:rPr>
                <a:t>UUSC</a:t>
              </a: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57310" y="4026042"/>
            <a:ext cx="4677462" cy="2861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7259300" cy="9258300"/>
          </a:xfrm>
          <a:prstGeom prst="rect">
            <a:avLst/>
          </a:prstGeom>
          <a:solidFill>
            <a:srgbClr val="FDD05A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1699260"/>
            <a:ext cx="9525000" cy="6097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19"/>
              </a:lnSpc>
            </a:pPr>
            <a:r>
              <a:rPr lang="en-US" sz="8800">
                <a:solidFill>
                  <a:srgbClr val="1C2529"/>
                </a:solidFill>
                <a:latin typeface="Abys"/>
              </a:rPr>
              <a:t>When have you felt powerful in your life? </a:t>
            </a:r>
          </a:p>
          <a:p>
            <a:pPr>
              <a:lnSpc>
                <a:spcPts val="7919"/>
              </a:lnSpc>
            </a:pPr>
          </a:p>
          <a:p>
            <a:pPr>
              <a:lnSpc>
                <a:spcPts val="7920"/>
              </a:lnSpc>
            </a:pPr>
            <a:r>
              <a:rPr lang="en-US" sz="8800">
                <a:solidFill>
                  <a:srgbClr val="1C2529"/>
                </a:solidFill>
                <a:latin typeface="Abys"/>
              </a:rPr>
              <a:t>When Have you felt powerless?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696700" y="4011930"/>
            <a:ext cx="4533900" cy="1234440"/>
            <a:chOff x="0" y="0"/>
            <a:chExt cx="6045200" cy="164592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1346144" y="-123825"/>
              <a:ext cx="4699056" cy="1769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5400"/>
                </a:lnSpc>
              </a:pPr>
              <a:r>
                <a:rPr lang="en-US" b="true" sz="3600" spc="359">
                  <a:solidFill>
                    <a:srgbClr val="1C2529"/>
                  </a:solidFill>
                  <a:latin typeface="Jura Medium"/>
                </a:rPr>
                <a:t>WRITING PROMPT</a:t>
              </a:r>
            </a:p>
          </p:txBody>
        </p:sp>
        <p:sp>
          <p:nvSpPr>
            <p:cNvPr name="AutoShape 6" id="6"/>
            <p:cNvSpPr/>
            <p:nvPr/>
          </p:nvSpPr>
          <p:spPr>
            <a:xfrm rot="0">
              <a:off x="0" y="782320"/>
              <a:ext cx="1143000" cy="81280"/>
            </a:xfrm>
            <a:prstGeom prst="rect">
              <a:avLst/>
            </a:prstGeom>
            <a:solidFill>
              <a:srgbClr val="1C2529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108693" y="-99075"/>
            <a:ext cx="1329914" cy="10325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2430" y="8721634"/>
            <a:ext cx="2935539" cy="221633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310323" y="4564901"/>
            <a:ext cx="5264899" cy="52648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639300" y="0"/>
            <a:ext cx="8648700" cy="10287000"/>
          </a:xfrm>
          <a:prstGeom prst="rect">
            <a:avLst/>
          </a:prstGeom>
          <a:solidFill>
            <a:srgbClr val="FDD05A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8686887" y="1143262"/>
            <a:ext cx="8572413" cy="1904825"/>
            <a:chOff x="0" y="0"/>
            <a:chExt cx="11429884" cy="253976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3809884" y="830464"/>
              <a:ext cx="76200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1C2529"/>
                  </a:solidFill>
                  <a:latin typeface="Jura Medium"/>
                </a:rPr>
                <a:t>INJUSTICE</a:t>
              </a: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0" y="0"/>
              <a:ext cx="2539767" cy="2539767"/>
            </a:xfrm>
            <a:prstGeom prst="rect">
              <a:avLst/>
            </a:prstGeom>
            <a:solidFill>
              <a:srgbClr val="1C252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686887" y="4191087"/>
            <a:ext cx="8572413" cy="1904825"/>
            <a:chOff x="0" y="0"/>
            <a:chExt cx="11429884" cy="253976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3809884" y="830464"/>
              <a:ext cx="76200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1C2529"/>
                  </a:solidFill>
                  <a:latin typeface="Jura Medium"/>
                </a:rPr>
                <a:t>OPPORTUNITY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0"/>
              <a:ext cx="2539767" cy="2539767"/>
            </a:xfrm>
            <a:prstGeom prst="rect">
              <a:avLst/>
            </a:prstGeom>
            <a:solidFill>
              <a:srgbClr val="1C2529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8686887" y="7238913"/>
            <a:ext cx="8572413" cy="1904825"/>
            <a:chOff x="0" y="0"/>
            <a:chExt cx="11429884" cy="253976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3809884" y="830464"/>
              <a:ext cx="76200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1C2529"/>
                  </a:solidFill>
                  <a:latin typeface="Jura Medium"/>
                </a:rPr>
                <a:t>ASK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0" y="0"/>
              <a:ext cx="2539767" cy="2539767"/>
            </a:xfrm>
            <a:prstGeom prst="rect">
              <a:avLst/>
            </a:prstGeom>
            <a:solidFill>
              <a:srgbClr val="1C252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0" y="709612"/>
            <a:ext cx="7810587" cy="6349365"/>
            <a:chOff x="0" y="0"/>
            <a:chExt cx="10414116" cy="8465820"/>
          </a:xfrm>
        </p:grpSpPr>
        <p:sp>
          <p:nvSpPr>
            <p:cNvPr name="AutoShape 13" id="13"/>
            <p:cNvSpPr/>
            <p:nvPr/>
          </p:nvSpPr>
          <p:spPr>
            <a:xfrm rot="0">
              <a:off x="0" y="0"/>
              <a:ext cx="10414116" cy="8465820"/>
            </a:xfrm>
            <a:prstGeom prst="rect">
              <a:avLst/>
            </a:prstGeom>
            <a:solidFill>
              <a:srgbClr val="FDD05A"/>
            </a:solid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609600" y="863600"/>
              <a:ext cx="9194916" cy="6910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760"/>
                </a:lnSpc>
              </a:pPr>
              <a:r>
                <a:rPr lang="en-US" sz="6400" spc="640">
                  <a:solidFill>
                    <a:srgbClr val="1C2529"/>
                  </a:solidFill>
                  <a:latin typeface="Abys"/>
                </a:rPr>
                <a:t>WHO HAS POWER IN THIS SITUATION? </a:t>
              </a:r>
            </a:p>
            <a:p>
              <a:pPr>
                <a:lnSpc>
                  <a:spcPts val="5760"/>
                </a:lnSpc>
              </a:pPr>
            </a:p>
            <a:p>
              <a:pPr>
                <a:lnSpc>
                  <a:spcPts val="5760"/>
                </a:lnSpc>
              </a:pPr>
              <a:r>
                <a:rPr lang="en-US" sz="6400" spc="640">
                  <a:solidFill>
                    <a:srgbClr val="1C2529"/>
                  </a:solidFill>
                  <a:latin typeface="Abys"/>
                </a:rPr>
                <a:t>WHO CAN GIVE THEM WHAT THEY WANT?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8700" y="8290560"/>
            <a:ext cx="6953250" cy="967740"/>
            <a:chOff x="0" y="0"/>
            <a:chExt cx="9271000" cy="129032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2667000" y="171450"/>
              <a:ext cx="6604000" cy="11188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760"/>
                </a:lnSpc>
              </a:pPr>
              <a:r>
                <a:rPr lang="en-US" sz="6400">
                  <a:solidFill>
                    <a:srgbClr val="FDD05A"/>
                  </a:solidFill>
                  <a:latin typeface="Jura Medium"/>
                </a:rPr>
                <a:t>A</a:t>
              </a:r>
              <a:r>
                <a:rPr lang="en-US" sz="6400">
                  <a:solidFill>
                    <a:srgbClr val="FDD05A"/>
                  </a:solidFill>
                  <a:latin typeface="Jura Medium"/>
                </a:rPr>
                <a:t>CTIVITY</a:t>
              </a:r>
            </a:p>
          </p:txBody>
        </p:sp>
        <p:sp>
          <p:nvSpPr>
            <p:cNvPr name="AutoShape 17" id="17"/>
            <p:cNvSpPr/>
            <p:nvPr/>
          </p:nvSpPr>
          <p:spPr>
            <a:xfrm rot="0">
              <a:off x="0" y="563880"/>
              <a:ext cx="2159000" cy="81280"/>
            </a:xfrm>
            <a:prstGeom prst="rect">
              <a:avLst/>
            </a:prstGeom>
            <a:solidFill>
              <a:srgbClr val="FDD05A"/>
            </a:solidFill>
          </p:spPr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790214" y="1246589"/>
            <a:ext cx="1459632" cy="1459632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909484" y="4413684"/>
            <a:ext cx="1459632" cy="1459632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909484" y="7461509"/>
            <a:ext cx="1459632" cy="14596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9046" t="0" r="19046" b="0"/>
          <a:stretch>
            <a:fillRect/>
          </a:stretch>
        </p:blipFill>
        <p:spPr>
          <a:xfrm flipH="false" flipV="false" rot="0">
            <a:off x="1028700" y="1028700"/>
            <a:ext cx="7200900" cy="8229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8559200" y="4072680"/>
            <a:ext cx="9245332" cy="2791552"/>
            <a:chOff x="0" y="0"/>
            <a:chExt cx="12327110" cy="3722069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2327110" cy="3722069"/>
            </a:xfrm>
            <a:prstGeom prst="rect">
              <a:avLst/>
            </a:prstGeom>
            <a:solidFill>
              <a:srgbClr val="FDD05A"/>
            </a:solidFill>
          </p:spPr>
        </p:sp>
        <p:sp>
          <p:nvSpPr>
            <p:cNvPr name="AutoShape 5" id="5"/>
            <p:cNvSpPr/>
            <p:nvPr/>
          </p:nvSpPr>
          <p:spPr>
            <a:xfrm rot="0">
              <a:off x="9574454" y="1822737"/>
              <a:ext cx="2034572" cy="76596"/>
            </a:xfrm>
            <a:prstGeom prst="rect">
              <a:avLst/>
            </a:prstGeom>
            <a:solidFill>
              <a:srgbClr val="1C2529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718084" y="1076424"/>
              <a:ext cx="8138286" cy="14739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523"/>
                </a:lnSpc>
              </a:pPr>
              <a:r>
                <a:rPr lang="en-US" sz="3015">
                  <a:solidFill>
                    <a:srgbClr val="1C2529"/>
                  </a:solidFill>
                  <a:latin typeface="Jura Medium"/>
                </a:rPr>
                <a:t>Home is more than shelter, it is community and a way of life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458200" y="0"/>
            <a:ext cx="9353550" cy="10287000"/>
          </a:xfrm>
          <a:prstGeom prst="rect">
            <a:avLst/>
          </a:prstGeom>
          <a:solidFill>
            <a:srgbClr val="FDD05A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2083" t="0" r="2083" b="0"/>
          <a:stretch>
            <a:fillRect/>
          </a:stretch>
        </p:blipFill>
        <p:spPr>
          <a:xfrm flipH="false" flipV="false" rot="0">
            <a:off x="3255850" y="1028700"/>
            <a:ext cx="5638252" cy="784452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563100" y="1028700"/>
            <a:ext cx="7696200" cy="10528935"/>
            <a:chOff x="0" y="0"/>
            <a:chExt cx="10261600" cy="1403858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14300"/>
              <a:ext cx="10261600" cy="40157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b="true" sz="3200" spc="320">
                  <a:solidFill>
                    <a:srgbClr val="1C2529"/>
                  </a:solidFill>
                  <a:latin typeface="Jura Medium"/>
                </a:rPr>
                <a:t>WHY DO PEOPLE LEAVE THEIR HOMES?</a:t>
              </a:r>
            </a:p>
            <a:p>
              <a:pPr>
                <a:lnSpc>
                  <a:spcPts val="4800"/>
                </a:lnSpc>
              </a:pPr>
            </a:p>
            <a:p>
              <a:pPr>
                <a:lnSpc>
                  <a:spcPts val="4800"/>
                </a:lnSpc>
              </a:pPr>
              <a:r>
                <a:rPr lang="en-US" b="true" sz="3200" spc="320">
                  <a:solidFill>
                    <a:srgbClr val="1C2529"/>
                  </a:solidFill>
                  <a:latin typeface="Jura Medium"/>
                </a:rPr>
                <a:t>WHY ARE PEOPLE FORCED TO LEAVE THEIR HOMES?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735320"/>
              <a:ext cx="10261600" cy="3202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b="true" sz="3200" spc="320">
                  <a:solidFill>
                    <a:srgbClr val="1C2529"/>
                  </a:solidFill>
                  <a:latin typeface="Jura Medium"/>
                </a:rPr>
                <a:t>IMMIGRATION</a:t>
              </a:r>
            </a:p>
            <a:p>
              <a:pPr>
                <a:lnSpc>
                  <a:spcPts val="4800"/>
                </a:lnSpc>
              </a:pPr>
              <a:r>
                <a:rPr lang="en-US" b="true" sz="3200" spc="320">
                  <a:solidFill>
                    <a:srgbClr val="1C2529"/>
                  </a:solidFill>
                  <a:latin typeface="Jura Medium"/>
                </a:rPr>
                <a:t>REFUGEES</a:t>
              </a:r>
            </a:p>
            <a:p>
              <a:pPr>
                <a:lnSpc>
                  <a:spcPts val="4800"/>
                </a:lnSpc>
              </a:pPr>
              <a:r>
                <a:rPr lang="en-US" b="true" sz="3200" spc="320">
                  <a:solidFill>
                    <a:srgbClr val="1C2529"/>
                  </a:solidFill>
                  <a:latin typeface="Jura Medium"/>
                </a:rPr>
                <a:t>NATURAL DISASTERS</a:t>
              </a:r>
            </a:p>
            <a:p>
              <a:pPr>
                <a:lnSpc>
                  <a:spcPts val="4800"/>
                </a:lnSpc>
              </a:pPr>
              <a:r>
                <a:rPr lang="en-US" b="true" sz="3200" spc="320">
                  <a:solidFill>
                    <a:srgbClr val="1C2529"/>
                  </a:solidFill>
                  <a:latin typeface="Jura Medium"/>
                </a:rPr>
                <a:t>GOVERNMENT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04114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907796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1648440"/>
              <a:ext cx="10261600" cy="23901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  <a:p>
              <a:pPr>
                <a:lnSpc>
                  <a:spcPts val="4800"/>
                </a:lnSpc>
              </a:pPr>
            </a:p>
            <a:p>
              <a:pPr>
                <a:lnSpc>
                  <a:spcPts val="48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5400000">
            <a:off x="-1031883" y="4488771"/>
            <a:ext cx="7720937" cy="1818121"/>
            <a:chOff x="0" y="0"/>
            <a:chExt cx="10294583" cy="2424161"/>
          </a:xfrm>
        </p:grpSpPr>
        <p:sp>
          <p:nvSpPr>
            <p:cNvPr name="AutoShape 11" id="11"/>
            <p:cNvSpPr/>
            <p:nvPr/>
          </p:nvSpPr>
          <p:spPr>
            <a:xfrm rot="0">
              <a:off x="0" y="0"/>
              <a:ext cx="10294583" cy="2424161"/>
            </a:xfrm>
            <a:prstGeom prst="rect">
              <a:avLst/>
            </a:prstGeom>
            <a:solidFill>
              <a:srgbClr val="FDD05A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803953" y="704810"/>
              <a:ext cx="8686676" cy="12145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299"/>
                </a:lnSpc>
              </a:pPr>
              <a:r>
                <a:rPr lang="en-US" sz="6999" spc="699">
                  <a:solidFill>
                    <a:srgbClr val="1C2529"/>
                  </a:solidFill>
                  <a:latin typeface="Abys"/>
                </a:rPr>
                <a:t>DISPLACEMENT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0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8700"/>
            <a:ext cx="16230600" cy="8229600"/>
          </a:xfrm>
          <a:prstGeom prst="rect">
            <a:avLst/>
          </a:prstGeom>
          <a:solidFill>
            <a:srgbClr val="1C2529">
              <a:alpha val="9803"/>
            </a:srgbClr>
          </a:solidFill>
        </p:spPr>
      </p:sp>
      <p:grpSp>
        <p:nvGrpSpPr>
          <p:cNvPr name="Group 3" id="3"/>
          <p:cNvGrpSpPr/>
          <p:nvPr/>
        </p:nvGrpSpPr>
        <p:grpSpPr>
          <a:xfrm rot="0">
            <a:off x="1882992" y="1195926"/>
            <a:ext cx="7696200" cy="11748135"/>
            <a:chOff x="0" y="0"/>
            <a:chExt cx="10261600" cy="1566418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1430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b="true" sz="3200" spc="320">
                  <a:solidFill>
                    <a:srgbClr val="1C2529"/>
                  </a:solidFill>
                  <a:latin typeface="Jura Medium"/>
                </a:rPr>
                <a:t>HOMELESS/ UNDERHOUSED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142492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99540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89940"/>
              <a:ext cx="10261600" cy="9705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1C2529"/>
                  </a:solidFill>
                  <a:latin typeface="Jura Medium"/>
                </a:rPr>
                <a:t>Families with children or unaccompanied youth who are unstably housed and likely to continue in that state...it applies to families with children or unaccompanied youth who have not had a lease or ownership interest in a housing unit in the last 60 or more days, have had two or more moves in the last 60 days, and who are likely to continue to be unstably housed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232916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489964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709176" y="849630"/>
            <a:ext cx="6934200" cy="8759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759"/>
              </a:lnSpc>
            </a:pPr>
            <a:r>
              <a:rPr lang="en-US" sz="6400" spc="640">
                <a:solidFill>
                  <a:srgbClr val="1C2529"/>
                </a:solidFill>
                <a:latin typeface="Abys"/>
              </a:rPr>
              <a:t>WHAT STORIES DO YOU WANT TO TELL ABOUT YOUR HOME? </a:t>
            </a:r>
          </a:p>
          <a:p>
            <a:pPr algn="r">
              <a:lnSpc>
                <a:spcPts val="5759"/>
              </a:lnSpc>
            </a:pPr>
          </a:p>
          <a:p>
            <a:pPr algn="r">
              <a:lnSpc>
                <a:spcPts val="5759"/>
              </a:lnSpc>
            </a:pPr>
            <a:r>
              <a:rPr lang="en-US" sz="6400" spc="640">
                <a:solidFill>
                  <a:srgbClr val="1C2529"/>
                </a:solidFill>
                <a:latin typeface="Abys"/>
              </a:rPr>
              <a:t>WHAT DO YOU WANT PEOPLE TO KNOW ABOUT WHY YOUR HOME IS IMPORTANT?</a:t>
            </a:r>
          </a:p>
          <a:p>
            <a:pPr algn="r">
              <a:lnSpc>
                <a:spcPts val="5760"/>
              </a:lnSpc>
            </a:pPr>
            <a:r>
              <a:rPr lang="en-US" sz="6400" spc="640">
                <a:solidFill>
                  <a:srgbClr val="1C2529"/>
                </a:solidFill>
                <a:latin typeface="Abys"/>
              </a:rPr>
              <a:t>- WRITING PROMPT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05054" y="8434654"/>
            <a:ext cx="1647293" cy="16472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7259300" cy="9258300"/>
          </a:xfrm>
          <a:prstGeom prst="rect">
            <a:avLst/>
          </a:prstGeom>
          <a:solidFill>
            <a:srgbClr val="FDD05A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869674" y="697230"/>
            <a:ext cx="9525000" cy="803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59"/>
              </a:lnSpc>
            </a:pPr>
            <a:r>
              <a:rPr lang="en-US" sz="6400">
                <a:solidFill>
                  <a:srgbClr val="1C2529"/>
                </a:solidFill>
                <a:latin typeface="Abys"/>
              </a:rPr>
              <a:t>How can you tell your story of home through the lens of privilege and power? </a:t>
            </a:r>
          </a:p>
          <a:p>
            <a:pPr>
              <a:lnSpc>
                <a:spcPts val="5759"/>
              </a:lnSpc>
            </a:pPr>
          </a:p>
          <a:p>
            <a:pPr>
              <a:lnSpc>
                <a:spcPts val="5759"/>
              </a:lnSpc>
            </a:pPr>
            <a:r>
              <a:rPr lang="en-US" sz="6400">
                <a:solidFill>
                  <a:srgbClr val="1C2529"/>
                </a:solidFill>
                <a:latin typeface="Abys"/>
              </a:rPr>
              <a:t>How can you do that through pictures?</a:t>
            </a:r>
          </a:p>
          <a:p>
            <a:pPr>
              <a:lnSpc>
                <a:spcPts val="5759"/>
              </a:lnSpc>
            </a:pPr>
          </a:p>
          <a:p>
            <a:pPr>
              <a:lnSpc>
                <a:spcPts val="5759"/>
              </a:lnSpc>
            </a:pPr>
            <a:r>
              <a:rPr lang="en-US" sz="6400">
                <a:solidFill>
                  <a:srgbClr val="1C2529"/>
                </a:solidFill>
                <a:latin typeface="Abys"/>
              </a:rPr>
              <a:t>Create 3 goals for this project </a:t>
            </a:r>
          </a:p>
          <a:p>
            <a:pPr>
              <a:lnSpc>
                <a:spcPts val="5760"/>
              </a:lnSpc>
            </a:pPr>
            <a:r>
              <a:rPr lang="en-US" sz="6400">
                <a:solidFill>
                  <a:srgbClr val="1C2529"/>
                </a:solidFill>
                <a:latin typeface="Abys"/>
              </a:rPr>
              <a:t>(collective &amp; personal)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696700" y="4011930"/>
            <a:ext cx="4533900" cy="1234440"/>
            <a:chOff x="0" y="0"/>
            <a:chExt cx="6045200" cy="164592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1346144" y="-123825"/>
              <a:ext cx="4699056" cy="1769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5400"/>
                </a:lnSpc>
              </a:pPr>
              <a:r>
                <a:rPr lang="en-US" b="true" sz="3600" spc="359">
                  <a:solidFill>
                    <a:srgbClr val="1C2529"/>
                  </a:solidFill>
                  <a:latin typeface="Jura Medium"/>
                </a:rPr>
                <a:t>GROUP DISCUSSION</a:t>
              </a:r>
            </a:p>
          </p:txBody>
        </p:sp>
        <p:sp>
          <p:nvSpPr>
            <p:cNvPr name="AutoShape 6" id="6"/>
            <p:cNvSpPr/>
            <p:nvPr/>
          </p:nvSpPr>
          <p:spPr>
            <a:xfrm rot="0">
              <a:off x="0" y="782320"/>
              <a:ext cx="1143000" cy="81280"/>
            </a:xfrm>
            <a:prstGeom prst="rect">
              <a:avLst/>
            </a:prstGeom>
            <a:solidFill>
              <a:srgbClr val="1C2529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108693" y="-99075"/>
            <a:ext cx="1329914" cy="10325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2430" y="8721634"/>
            <a:ext cx="2935539" cy="221633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320373" y="1028700"/>
            <a:ext cx="678832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0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5400000">
            <a:off x="-1964055" y="4497705"/>
            <a:ext cx="8229600" cy="1291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360"/>
              </a:lnSpc>
            </a:pPr>
            <a:r>
              <a:rPr lang="en-US" sz="10400" spc="1040">
                <a:solidFill>
                  <a:srgbClr val="1C2529"/>
                </a:solidFill>
                <a:latin typeface="Jura Medium"/>
              </a:rPr>
              <a:t>CHECK IN 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9144000" y="1028700"/>
            <a:ext cx="8115300" cy="8229600"/>
          </a:xfrm>
          <a:prstGeom prst="rect">
            <a:avLst/>
          </a:prstGeom>
          <a:solidFill>
            <a:srgbClr val="FDD05A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9394064" y="2133537"/>
            <a:ext cx="7091948" cy="6427784"/>
            <a:chOff x="0" y="0"/>
            <a:chExt cx="9455931" cy="857037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90500"/>
              <a:ext cx="6754236" cy="11291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5891"/>
                </a:lnSpc>
              </a:pPr>
              <a:r>
                <a:rPr lang="en-US" sz="6545">
                  <a:solidFill>
                    <a:srgbClr val="1C2529"/>
                  </a:solidFill>
                  <a:latin typeface="Abys"/>
                </a:rPr>
                <a:t>G</a:t>
              </a:r>
              <a:r>
                <a:rPr lang="en-US" sz="6545">
                  <a:solidFill>
                    <a:srgbClr val="1C2529"/>
                  </a:solidFill>
                  <a:latin typeface="Abys"/>
                </a:rPr>
                <a:t>roup Norms</a:t>
              </a:r>
            </a:p>
          </p:txBody>
        </p:sp>
        <p:sp>
          <p:nvSpPr>
            <p:cNvPr name="AutoShape 6" id="6"/>
            <p:cNvSpPr/>
            <p:nvPr/>
          </p:nvSpPr>
          <p:spPr>
            <a:xfrm rot="0">
              <a:off x="7247815" y="618272"/>
              <a:ext cx="2208116" cy="83129"/>
            </a:xfrm>
            <a:prstGeom prst="rect">
              <a:avLst/>
            </a:prstGeom>
            <a:solidFill>
              <a:srgbClr val="1C2529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1763030"/>
              <a:ext cx="9455931" cy="6807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412750" indent="-206375" lvl="1">
                <a:lnSpc>
                  <a:spcPts val="3750"/>
                </a:lnSpc>
                <a:buFont typeface="Arial"/>
                <a:buChar char="•"/>
              </a:pPr>
              <a:r>
                <a:rPr lang="en-US" b="true" sz="2500">
                  <a:solidFill>
                    <a:srgbClr val="1C2529"/>
                  </a:solidFill>
                  <a:latin typeface="Jura Medium"/>
                </a:rPr>
                <a:t>RESPECT FOR SELF AND FOR OTHERS </a:t>
              </a:r>
            </a:p>
            <a:p>
              <a:pPr algn="just" marL="412750" indent="-206375" lvl="1">
                <a:lnSpc>
                  <a:spcPts val="3750"/>
                </a:lnSpc>
                <a:buFont typeface="Arial"/>
                <a:buChar char="•"/>
              </a:pPr>
              <a:r>
                <a:rPr lang="en-US" b="true" sz="2500">
                  <a:solidFill>
                    <a:srgbClr val="1C2529"/>
                  </a:solidFill>
                  <a:latin typeface="Jura Medium"/>
                </a:rPr>
                <a:t>CREATE A SAFE SPACE : RESPECTING, </a:t>
              </a:r>
            </a:p>
            <a:p>
              <a:pPr algn="just" marL="412750" indent="-206375" lvl="1">
                <a:lnSpc>
                  <a:spcPts val="3750"/>
                </a:lnSpc>
                <a:buFont typeface="Arial"/>
                <a:buChar char="•"/>
              </a:pPr>
              <a:r>
                <a:rPr lang="en-US" b="true" sz="2500">
                  <a:solidFill>
                    <a:srgbClr val="1C2529"/>
                  </a:solidFill>
                  <a:latin typeface="Jura Medium"/>
                </a:rPr>
                <a:t>LISTENING, AND SHARING WITH INTENTION </a:t>
              </a:r>
            </a:p>
            <a:p>
              <a:pPr algn="just" marL="412750" indent="-206375" lvl="1">
                <a:lnSpc>
                  <a:spcPts val="3750"/>
                </a:lnSpc>
                <a:buFont typeface="Arial"/>
                <a:buChar char="•"/>
              </a:pPr>
              <a:r>
                <a:rPr lang="en-US" b="true" sz="2500">
                  <a:solidFill>
                    <a:srgbClr val="1C2529"/>
                  </a:solidFill>
                  <a:latin typeface="Jura Medium"/>
                </a:rPr>
                <a:t>BE AN ACTIVE PARTICIPANT ASK QUESTIONS, AND EXPLORE THE ANSWERS </a:t>
              </a:r>
            </a:p>
            <a:p>
              <a:pPr algn="just" marL="412750" indent="-206375" lvl="1">
                <a:lnSpc>
                  <a:spcPts val="3750"/>
                </a:lnSpc>
                <a:buFont typeface="Arial"/>
                <a:buChar char="•"/>
              </a:pPr>
              <a:r>
                <a:rPr lang="en-US" b="true" sz="2500">
                  <a:solidFill>
                    <a:srgbClr val="1C2529"/>
                  </a:solidFill>
                  <a:latin typeface="Jura Medium"/>
                </a:rPr>
                <a:t>KEEP AN OPEN MIND AND AN OPEN HEART </a:t>
              </a:r>
            </a:p>
            <a:p>
              <a:pPr algn="just" marL="412750" indent="-206375" lvl="1">
                <a:lnSpc>
                  <a:spcPts val="3750"/>
                </a:lnSpc>
                <a:buFont typeface="Arial"/>
                <a:buChar char="•"/>
              </a:pPr>
              <a:r>
                <a:rPr lang="en-US" b="true" sz="2500">
                  <a:solidFill>
                    <a:srgbClr val="1C2529"/>
                  </a:solidFill>
                  <a:latin typeface="Jura Medium"/>
                </a:rPr>
                <a:t>ONE MIC, ONE DIVA </a:t>
              </a:r>
            </a:p>
            <a:p>
              <a:pPr algn="just" marL="412750" indent="-206375" lvl="1">
                <a:lnSpc>
                  <a:spcPts val="3750"/>
                </a:lnSpc>
                <a:buFont typeface="Arial"/>
                <a:buChar char="•"/>
              </a:pPr>
              <a:r>
                <a:rPr lang="en-US" b="true" sz="2500">
                  <a:solidFill>
                    <a:srgbClr val="1C2529"/>
                  </a:solidFill>
                  <a:latin typeface="Jura Medium"/>
                </a:rPr>
                <a:t>RESPECT CONFIDENTIALITY </a:t>
              </a:r>
            </a:p>
            <a:p>
              <a:pPr algn="just" marL="412750" indent="-206375" lvl="1">
                <a:lnSpc>
                  <a:spcPts val="3750"/>
                </a:lnSpc>
                <a:buFont typeface="Arial"/>
                <a:buChar char="•"/>
              </a:pPr>
              <a:r>
                <a:rPr lang="en-US" b="true" sz="2500">
                  <a:solidFill>
                    <a:srgbClr val="1C2529"/>
                  </a:solidFill>
                  <a:latin typeface="Jura Medium"/>
                </a:rPr>
                <a:t>SPEAK FROM YOUR OWN EXPERIENCE: USING "I" STATEMENTS </a:t>
              </a:r>
            </a:p>
            <a:p>
              <a:pPr algn="just" marL="412750" indent="-206375" lvl="1">
                <a:lnSpc>
                  <a:spcPts val="3750"/>
                </a:lnSpc>
                <a:buFont typeface="Arial"/>
                <a:buChar char="•"/>
              </a:pPr>
              <a:r>
                <a:rPr lang="en-US" b="true" sz="2500">
                  <a:solidFill>
                    <a:srgbClr val="1C2529"/>
                  </a:solidFill>
                  <a:latin typeface="Jura Medium"/>
                </a:rPr>
                <a:t>LANGUAGE CHECK</a:t>
              </a:r>
            </a:p>
          </p:txBody>
        </p:sp>
      </p:grpSp>
      <p:sp>
        <p:nvSpPr>
          <p:cNvPr name="AutoShape 8" id="8"/>
          <p:cNvSpPr/>
          <p:nvPr/>
        </p:nvSpPr>
        <p:spPr>
          <a:xfrm rot="0">
            <a:off x="0" y="1028700"/>
            <a:ext cx="1028700" cy="8229600"/>
          </a:xfrm>
          <a:prstGeom prst="rect">
            <a:avLst/>
          </a:prstGeom>
          <a:solidFill>
            <a:srgbClr val="1C2529"/>
          </a:solidFill>
        </p:spPr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628726" y="381969"/>
            <a:ext cx="10346559" cy="88763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9441" y="3619359"/>
            <a:ext cx="6826259" cy="1777630"/>
            <a:chOff x="0" y="0"/>
            <a:chExt cx="9101679" cy="237017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2962717" y="180975"/>
              <a:ext cx="6138963" cy="2189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052"/>
                </a:lnSpc>
              </a:pPr>
              <a:r>
                <a:rPr lang="en-US" sz="6725">
                  <a:solidFill>
                    <a:srgbClr val="FDD05A"/>
                  </a:solidFill>
                  <a:latin typeface="Abys"/>
                </a:rPr>
                <a:t>T</a:t>
              </a:r>
              <a:r>
                <a:rPr lang="en-US" sz="6725">
                  <a:solidFill>
                    <a:srgbClr val="FDD05A"/>
                  </a:solidFill>
                  <a:latin typeface="Abys"/>
                </a:rPr>
                <a:t>he Power of Stories</a:t>
              </a:r>
            </a:p>
          </p:txBody>
        </p:sp>
        <p:sp>
          <p:nvSpPr>
            <p:cNvPr name="AutoShape 4" id="4"/>
            <p:cNvSpPr/>
            <p:nvPr/>
          </p:nvSpPr>
          <p:spPr>
            <a:xfrm rot="0">
              <a:off x="0" y="1142381"/>
              <a:ext cx="2268747" cy="85412"/>
            </a:xfrm>
            <a:prstGeom prst="rect">
              <a:avLst/>
            </a:prstGeom>
            <a:solidFill>
              <a:srgbClr val="FDD05A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6230108"/>
            <a:ext cx="6477000" cy="2044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FDD05A"/>
                </a:solidFill>
                <a:latin typeface="Jura Medium"/>
              </a:rPr>
              <a:t>Creation Stories</a:t>
            </a:r>
          </a:p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FDD05A"/>
                </a:solidFill>
                <a:latin typeface="Jura Medium"/>
              </a:rPr>
              <a:t>Superhero Stories</a:t>
            </a:r>
          </a:p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FDD05A"/>
                </a:solidFill>
                <a:latin typeface="Jura Medium"/>
              </a:rPr>
              <a:t>Fairytales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8572500" y="571500"/>
            <a:ext cx="9144000" cy="9144000"/>
          </a:xfrm>
          <a:prstGeom prst="rect">
            <a:avLst/>
          </a:prstGeom>
          <a:solidFill>
            <a:srgbClr val="FDD05A"/>
          </a:solid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18314" r="0" b="18314"/>
          <a:stretch>
            <a:fillRect/>
          </a:stretch>
        </p:blipFill>
        <p:spPr>
          <a:xfrm flipH="false" flipV="false" rot="0">
            <a:off x="8191500" y="0"/>
            <a:ext cx="8572500" cy="361935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13671" r="0" b="13671"/>
          <a:stretch>
            <a:fillRect/>
          </a:stretch>
        </p:blipFill>
        <p:spPr>
          <a:xfrm flipH="false" flipV="false" rot="0">
            <a:off x="10871426" y="3346732"/>
            <a:ext cx="7416574" cy="359692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18403" r="0" b="18403"/>
          <a:stretch>
            <a:fillRect/>
          </a:stretch>
        </p:blipFill>
        <p:spPr>
          <a:xfrm flipH="false" flipV="false" rot="0">
            <a:off x="9334500" y="6671028"/>
            <a:ext cx="8572500" cy="36159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7259300" cy="9258300"/>
          </a:xfrm>
          <a:prstGeom prst="rect">
            <a:avLst/>
          </a:prstGeom>
          <a:solidFill>
            <a:srgbClr val="FDD05A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2708910"/>
            <a:ext cx="9525000" cy="4088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8800">
                <a:solidFill>
                  <a:srgbClr val="1C2529"/>
                </a:solidFill>
                <a:latin typeface="Abys"/>
              </a:rPr>
              <a:t>“ We live in a society where telling stories allows us to…."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696700" y="4011930"/>
            <a:ext cx="4533900" cy="1234440"/>
            <a:chOff x="0" y="0"/>
            <a:chExt cx="6045200" cy="164592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1346144" y="-123825"/>
              <a:ext cx="4699056" cy="1769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5400"/>
                </a:lnSpc>
              </a:pPr>
              <a:r>
                <a:rPr lang="en-US" b="true" sz="3600" spc="359">
                  <a:solidFill>
                    <a:srgbClr val="1C2529"/>
                  </a:solidFill>
                  <a:latin typeface="Jura Medium"/>
                </a:rPr>
                <a:t>WRITING PROMPT</a:t>
              </a:r>
            </a:p>
          </p:txBody>
        </p:sp>
        <p:sp>
          <p:nvSpPr>
            <p:cNvPr name="AutoShape 6" id="6"/>
            <p:cNvSpPr/>
            <p:nvPr/>
          </p:nvSpPr>
          <p:spPr>
            <a:xfrm rot="0">
              <a:off x="0" y="782320"/>
              <a:ext cx="1143000" cy="81280"/>
            </a:xfrm>
            <a:prstGeom prst="rect">
              <a:avLst/>
            </a:prstGeom>
            <a:solidFill>
              <a:srgbClr val="1C2529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108693" y="-99075"/>
            <a:ext cx="1329914" cy="10325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2430" y="8721634"/>
            <a:ext cx="2935539" cy="221633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310323" y="4564901"/>
            <a:ext cx="5264899" cy="52648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0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8700"/>
            <a:ext cx="16230600" cy="8229600"/>
          </a:xfrm>
          <a:prstGeom prst="rect">
            <a:avLst/>
          </a:prstGeom>
          <a:solidFill>
            <a:srgbClr val="1C2529">
              <a:alpha val="9803"/>
            </a:srgbClr>
          </a:solidFill>
        </p:spPr>
      </p:sp>
      <p:grpSp>
        <p:nvGrpSpPr>
          <p:cNvPr name="Group 3" id="3"/>
          <p:cNvGrpSpPr/>
          <p:nvPr/>
        </p:nvGrpSpPr>
        <p:grpSpPr>
          <a:xfrm rot="0">
            <a:off x="1951146" y="2028920"/>
            <a:ext cx="7696200" cy="9309735"/>
            <a:chOff x="0" y="0"/>
            <a:chExt cx="10261600" cy="1241298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1430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b="true" sz="3200" spc="320">
                  <a:solidFill>
                    <a:srgbClr val="1C2529"/>
                  </a:solidFill>
                  <a:latin typeface="Jura Medium"/>
                </a:rPr>
                <a:t>WE TELL STORIES EVERY DAY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17372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074420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89940"/>
              <a:ext cx="10261600" cy="64541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1C2529"/>
                  </a:solidFill>
                  <a:latin typeface="Jura Medium"/>
                </a:rPr>
                <a:t>Art, music, dance, oral traditions, photography, poems,</a:t>
              </a:r>
            </a:p>
            <a:p>
              <a:pPr>
                <a:lnSpc>
                  <a:spcPts val="4800"/>
                </a:lnSpc>
              </a:pPr>
            </a:p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1C2529"/>
                  </a:solidFill>
                  <a:latin typeface="Jura Medium"/>
                </a:rPr>
                <a:t>We are stories: We tell stories with our hair, clothing, our body language, scars, tattoos, the choices we make about the things we care about.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907796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164844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663740" y="6090202"/>
            <a:ext cx="6934200" cy="369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760"/>
              </a:lnSpc>
            </a:pPr>
            <a:r>
              <a:rPr lang="en-US" sz="6400" spc="640">
                <a:solidFill>
                  <a:srgbClr val="1C2529"/>
                </a:solidFill>
                <a:latin typeface="Abys"/>
              </a:rPr>
              <a:t>WHAT STORY ARE YOU TELLING TODAY?- WRITING PROMPT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707888" y="1028700"/>
            <a:ext cx="4890052" cy="48900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D0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38200" y="3181350"/>
            <a:ext cx="8115300" cy="3048000"/>
          </a:xfrm>
          <a:prstGeom prst="rect">
            <a:avLst/>
          </a:prstGeom>
          <a:solidFill>
            <a:srgbClr val="1C2529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657350" y="4157662"/>
            <a:ext cx="6477000" cy="1095375"/>
            <a:chOff x="0" y="0"/>
            <a:chExt cx="8636000" cy="146050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14300"/>
              <a:ext cx="86360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b="true" sz="3200" spc="320">
                  <a:solidFill>
                    <a:srgbClr val="FDD05A"/>
                  </a:solidFill>
                  <a:latin typeface="Jura Medium"/>
                </a:rPr>
                <a:t>HOME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18515"/>
              <a:ext cx="8636000" cy="6419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200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rot="0">
            <a:off x="9334500" y="3181350"/>
            <a:ext cx="8115300" cy="3048000"/>
          </a:xfrm>
          <a:prstGeom prst="rect">
            <a:avLst/>
          </a:prstGeom>
          <a:solidFill>
            <a:srgbClr val="1C2529"/>
          </a:solidFill>
        </p:spPr>
      </p:sp>
      <p:grpSp>
        <p:nvGrpSpPr>
          <p:cNvPr name="Group 7" id="7"/>
          <p:cNvGrpSpPr/>
          <p:nvPr/>
        </p:nvGrpSpPr>
        <p:grpSpPr>
          <a:xfrm rot="0">
            <a:off x="10153650" y="4157662"/>
            <a:ext cx="6477000" cy="1095375"/>
            <a:chOff x="0" y="0"/>
            <a:chExt cx="8636000" cy="146050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114300"/>
              <a:ext cx="86360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b="true" sz="3200" spc="320">
                  <a:solidFill>
                    <a:srgbClr val="FDD05A"/>
                  </a:solidFill>
                  <a:latin typeface="Jura Medium"/>
                </a:rPr>
                <a:t>SCHOOL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818515"/>
              <a:ext cx="8636000" cy="6419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200"/>
                </a:lnSpc>
              </a:pPr>
            </a:p>
          </p:txBody>
        </p:sp>
      </p:grpSp>
      <p:sp>
        <p:nvSpPr>
          <p:cNvPr name="AutoShape 10" id="10"/>
          <p:cNvSpPr/>
          <p:nvPr/>
        </p:nvSpPr>
        <p:spPr>
          <a:xfrm rot="0">
            <a:off x="838200" y="6572250"/>
            <a:ext cx="8115300" cy="3048000"/>
          </a:xfrm>
          <a:prstGeom prst="rect">
            <a:avLst/>
          </a:prstGeom>
          <a:solidFill>
            <a:srgbClr val="1C2529"/>
          </a:solidFill>
        </p:spPr>
      </p:sp>
      <p:grpSp>
        <p:nvGrpSpPr>
          <p:cNvPr name="Group 11" id="11"/>
          <p:cNvGrpSpPr/>
          <p:nvPr/>
        </p:nvGrpSpPr>
        <p:grpSpPr>
          <a:xfrm rot="0">
            <a:off x="1657350" y="7548562"/>
            <a:ext cx="6477000" cy="1095375"/>
            <a:chOff x="0" y="0"/>
            <a:chExt cx="8636000" cy="146050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114300"/>
              <a:ext cx="86360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b="true" sz="3200" spc="320">
                  <a:solidFill>
                    <a:srgbClr val="FDD05A"/>
                  </a:solidFill>
                  <a:latin typeface="Jura Medium"/>
                </a:rPr>
                <a:t>COMMUNITY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818515"/>
              <a:ext cx="8636000" cy="6419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200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 rot="0">
            <a:off x="9334500" y="6572250"/>
            <a:ext cx="8115300" cy="3048000"/>
          </a:xfrm>
          <a:prstGeom prst="rect">
            <a:avLst/>
          </a:prstGeom>
          <a:solidFill>
            <a:srgbClr val="1C2529"/>
          </a:solidFill>
        </p:spPr>
      </p:sp>
      <p:grpSp>
        <p:nvGrpSpPr>
          <p:cNvPr name="Group 15" id="15"/>
          <p:cNvGrpSpPr/>
          <p:nvPr/>
        </p:nvGrpSpPr>
        <p:grpSpPr>
          <a:xfrm rot="0">
            <a:off x="10153650" y="7548562"/>
            <a:ext cx="6477000" cy="1095375"/>
            <a:chOff x="0" y="0"/>
            <a:chExt cx="8636000" cy="146050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114300"/>
              <a:ext cx="86360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b="true" sz="3200" spc="320">
                  <a:solidFill>
                    <a:srgbClr val="FDD05A"/>
                  </a:solidFill>
                  <a:latin typeface="Jura Medium"/>
                </a:rPr>
                <a:t>GOVERNMENT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818515"/>
              <a:ext cx="8636000" cy="6419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20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38200" y="663893"/>
            <a:ext cx="14001750" cy="2065020"/>
            <a:chOff x="0" y="0"/>
            <a:chExt cx="18669000" cy="2753360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3553221" y="114300"/>
              <a:ext cx="15115779" cy="26390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en-US" sz="4200">
                  <a:solidFill>
                    <a:srgbClr val="1C2529"/>
                  </a:solidFill>
                  <a:latin typeface="Jura Medium"/>
                </a:rPr>
                <a:t>Power: the ability to do something or act in a particular way; the capacity or ability to direct or influence the behavior of others or the course of events</a:t>
              </a:r>
            </a:p>
          </p:txBody>
        </p:sp>
        <p:sp>
          <p:nvSpPr>
            <p:cNvPr name="AutoShape 20" id="20"/>
            <p:cNvSpPr/>
            <p:nvPr/>
          </p:nvSpPr>
          <p:spPr>
            <a:xfrm rot="0">
              <a:off x="0" y="1376680"/>
              <a:ext cx="3045221" cy="77061"/>
            </a:xfrm>
            <a:prstGeom prst="rect">
              <a:avLst/>
            </a:prstGeom>
            <a:solidFill>
              <a:srgbClr val="1C2529"/>
            </a:solidFill>
          </p:spPr>
        </p:sp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5030450" y="290661"/>
            <a:ext cx="2419350" cy="24382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458200" y="0"/>
            <a:ext cx="9353550" cy="10287000"/>
          </a:xfrm>
          <a:prstGeom prst="rect">
            <a:avLst/>
          </a:prstGeom>
          <a:solidFill>
            <a:srgbClr val="FDD05A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23091" t="0" r="23091" b="0"/>
          <a:stretch>
            <a:fillRect/>
          </a:stretch>
        </p:blipFill>
        <p:spPr>
          <a:xfrm flipH="false" flipV="false" rot="0">
            <a:off x="3505748" y="1028700"/>
            <a:ext cx="5638252" cy="784452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496425" y="2012633"/>
            <a:ext cx="7696200" cy="6261735"/>
            <a:chOff x="0" y="0"/>
            <a:chExt cx="10261600" cy="834898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1430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b="true" sz="3200" spc="320">
                  <a:solidFill>
                    <a:srgbClr val="1C2529"/>
                  </a:solidFill>
                  <a:latin typeface="Jura Medium"/>
                </a:rPr>
                <a:t>HAS POWER OVER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48412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b="true" sz="3200" spc="320">
                  <a:solidFill>
                    <a:srgbClr val="1C2529"/>
                  </a:solidFill>
                  <a:latin typeface="Jura Medium"/>
                </a:rPr>
                <a:t>HAS POWER TO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05460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b="true" sz="3200" spc="320">
                  <a:solidFill>
                    <a:srgbClr val="1C2529"/>
                  </a:solidFill>
                  <a:latin typeface="Jura Medium"/>
                </a:rPr>
                <a:t>HAS POWER WITH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78994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388360"/>
              <a:ext cx="102616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5958840"/>
              <a:ext cx="10261600" cy="23901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</a:p>
            <a:p>
              <a:pPr>
                <a:lnSpc>
                  <a:spcPts val="4800"/>
                </a:lnSpc>
              </a:pPr>
            </a:p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1C2529"/>
                  </a:solidFill>
                  <a:latin typeface="Jura Medium"/>
                </a:rPr>
                <a:t>HAS POWER WITHIN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-5400000">
            <a:off x="-1609908" y="3567113"/>
            <a:ext cx="7879080" cy="3152775"/>
            <a:chOff x="0" y="0"/>
            <a:chExt cx="10505440" cy="4203700"/>
          </a:xfrm>
        </p:grpSpPr>
        <p:sp>
          <p:nvSpPr>
            <p:cNvPr name="AutoShape 12" id="12"/>
            <p:cNvSpPr/>
            <p:nvPr/>
          </p:nvSpPr>
          <p:spPr>
            <a:xfrm rot="0">
              <a:off x="0" y="0"/>
              <a:ext cx="10505440" cy="4203700"/>
            </a:xfrm>
            <a:prstGeom prst="rect">
              <a:avLst/>
            </a:prstGeom>
            <a:solidFill>
              <a:srgbClr val="FDD05A"/>
            </a:solid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820420" y="792480"/>
              <a:ext cx="8864600" cy="2866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8800" spc="879">
                  <a:solidFill>
                    <a:srgbClr val="1C2529"/>
                  </a:solidFill>
                  <a:latin typeface="Abys"/>
                </a:rPr>
                <a:t>KINDS OF POWER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5015" t="0" r="16687" b="0"/>
          <a:stretch>
            <a:fillRect/>
          </a:stretch>
        </p:blipFill>
        <p:spPr>
          <a:xfrm flipH="false" flipV="false" rot="0">
            <a:off x="1028700" y="1028700"/>
            <a:ext cx="7200900" cy="8229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448550" y="3052762"/>
            <a:ext cx="9810750" cy="4181475"/>
            <a:chOff x="0" y="0"/>
            <a:chExt cx="13081000" cy="5575300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3081000" cy="5575300"/>
            </a:xfrm>
            <a:prstGeom prst="rect">
              <a:avLst/>
            </a:prstGeom>
            <a:solidFill>
              <a:srgbClr val="FDD05A"/>
            </a:solidFill>
          </p:spPr>
        </p:sp>
        <p:sp>
          <p:nvSpPr>
            <p:cNvPr name="AutoShape 5" id="5"/>
            <p:cNvSpPr/>
            <p:nvPr/>
          </p:nvSpPr>
          <p:spPr>
            <a:xfrm rot="0">
              <a:off x="10160000" y="2747010"/>
              <a:ext cx="2159000" cy="81280"/>
            </a:xfrm>
            <a:prstGeom prst="rect">
              <a:avLst/>
            </a:prstGeom>
            <a:solidFill>
              <a:srgbClr val="1C2529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762000" y="1129030"/>
              <a:ext cx="8636000" cy="3202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800"/>
                </a:lnSpc>
              </a:pPr>
              <a:r>
                <a:rPr lang="en-US" sz="3200">
                  <a:solidFill>
                    <a:srgbClr val="1C2529"/>
                  </a:solidFill>
                  <a:latin typeface="Jura Medium"/>
                </a:rPr>
                <a:t>Privilege: a special right, advantage, or immunity granted or available only to a particular person or group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705065" y="0"/>
            <a:ext cx="7759105" cy="30527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C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604416" y="0"/>
            <a:ext cx="8683584" cy="10287000"/>
          </a:xfrm>
          <a:prstGeom prst="rect">
            <a:avLst/>
          </a:prstGeom>
          <a:solidFill>
            <a:srgbClr val="FDD05A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8686887" y="1143262"/>
            <a:ext cx="8572413" cy="1904825"/>
            <a:chOff x="0" y="0"/>
            <a:chExt cx="11429884" cy="253976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3809884" y="424064"/>
              <a:ext cx="7620000" cy="1577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1C2529"/>
                  </a:solidFill>
                  <a:latin typeface="Jura Medium"/>
                </a:rPr>
                <a:t>Privilege is not earned (born with, inherit)</a:t>
              </a: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0" y="0"/>
              <a:ext cx="2539767" cy="2539767"/>
            </a:xfrm>
            <a:prstGeom prst="rect">
              <a:avLst/>
            </a:prstGeom>
            <a:solidFill>
              <a:srgbClr val="1C252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686887" y="4191087"/>
            <a:ext cx="8572413" cy="1904825"/>
            <a:chOff x="0" y="0"/>
            <a:chExt cx="11429884" cy="253976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3809884" y="17664"/>
              <a:ext cx="7620000" cy="23901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1C2529"/>
                  </a:solidFill>
                  <a:latin typeface="Jura Medium"/>
                </a:rPr>
                <a:t>Privilege often leads to power (your power is often a result of your privilege)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0"/>
              <a:ext cx="2539767" cy="2539767"/>
            </a:xfrm>
            <a:prstGeom prst="rect">
              <a:avLst/>
            </a:prstGeom>
            <a:solidFill>
              <a:srgbClr val="1C2529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8686887" y="7033085"/>
            <a:ext cx="8572413" cy="2316480"/>
            <a:chOff x="0" y="0"/>
            <a:chExt cx="11429884" cy="308864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3809884" y="-114300"/>
              <a:ext cx="7620000" cy="3202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1C2529"/>
                  </a:solidFill>
                  <a:latin typeface="Jura Medium"/>
                </a:rPr>
                <a:t>Everybody has sources of privilege, therefore everybody has sources of power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0" y="274436"/>
              <a:ext cx="2539767" cy="2539767"/>
            </a:xfrm>
            <a:prstGeom prst="rect">
              <a:avLst/>
            </a:prstGeom>
            <a:solidFill>
              <a:srgbClr val="1C252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0" y="709612"/>
            <a:ext cx="7810587" cy="9244965"/>
            <a:chOff x="0" y="0"/>
            <a:chExt cx="10414116" cy="12326620"/>
          </a:xfrm>
        </p:grpSpPr>
        <p:sp>
          <p:nvSpPr>
            <p:cNvPr name="AutoShape 13" id="13"/>
            <p:cNvSpPr/>
            <p:nvPr/>
          </p:nvSpPr>
          <p:spPr>
            <a:xfrm rot="0">
              <a:off x="0" y="0"/>
              <a:ext cx="10414116" cy="12326620"/>
            </a:xfrm>
            <a:prstGeom prst="rect">
              <a:avLst/>
            </a:prstGeom>
            <a:solidFill>
              <a:srgbClr val="FDD05A"/>
            </a:solid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609600" y="863600"/>
              <a:ext cx="9194916" cy="107708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760"/>
                </a:lnSpc>
              </a:pPr>
              <a:r>
                <a:rPr lang="en-US" sz="6400" spc="640">
                  <a:solidFill>
                    <a:srgbClr val="1C2529"/>
                  </a:solidFill>
                  <a:latin typeface="Jura Medium"/>
                </a:rPr>
                <a:t>RACE</a:t>
              </a:r>
            </a:p>
            <a:p>
              <a:pPr>
                <a:lnSpc>
                  <a:spcPts val="5760"/>
                </a:lnSpc>
              </a:pPr>
              <a:r>
                <a:rPr lang="en-US" sz="6400" spc="640">
                  <a:solidFill>
                    <a:srgbClr val="1C2529"/>
                  </a:solidFill>
                  <a:latin typeface="Jura Medium"/>
                </a:rPr>
                <a:t>CLASS</a:t>
              </a:r>
            </a:p>
            <a:p>
              <a:pPr>
                <a:lnSpc>
                  <a:spcPts val="5760"/>
                </a:lnSpc>
              </a:pPr>
              <a:r>
                <a:rPr lang="en-US" sz="6400" spc="640">
                  <a:solidFill>
                    <a:srgbClr val="1C2529"/>
                  </a:solidFill>
                  <a:latin typeface="Jura Medium"/>
                </a:rPr>
                <a:t>ABILITY</a:t>
              </a:r>
            </a:p>
            <a:p>
              <a:pPr>
                <a:lnSpc>
                  <a:spcPts val="5760"/>
                </a:lnSpc>
              </a:pPr>
              <a:r>
                <a:rPr lang="en-US" sz="6400" spc="640">
                  <a:solidFill>
                    <a:srgbClr val="1C2529"/>
                  </a:solidFill>
                  <a:latin typeface="Jura Medium"/>
                </a:rPr>
                <a:t>FINANCIAL</a:t>
              </a:r>
            </a:p>
            <a:p>
              <a:pPr>
                <a:lnSpc>
                  <a:spcPts val="5760"/>
                </a:lnSpc>
              </a:pPr>
              <a:r>
                <a:rPr lang="en-US" sz="6400" spc="640">
                  <a:solidFill>
                    <a:srgbClr val="1C2529"/>
                  </a:solidFill>
                  <a:latin typeface="Jura Medium"/>
                </a:rPr>
                <a:t>EDUCATION</a:t>
              </a:r>
            </a:p>
            <a:p>
              <a:pPr>
                <a:lnSpc>
                  <a:spcPts val="5760"/>
                </a:lnSpc>
              </a:pPr>
              <a:r>
                <a:rPr lang="en-US" sz="6400" spc="640">
                  <a:solidFill>
                    <a:srgbClr val="1C2529"/>
                  </a:solidFill>
                  <a:latin typeface="Jura Medium"/>
                </a:rPr>
                <a:t>GENDER</a:t>
              </a:r>
            </a:p>
            <a:p>
              <a:pPr>
                <a:lnSpc>
                  <a:spcPts val="5760"/>
                </a:lnSpc>
              </a:pPr>
              <a:r>
                <a:rPr lang="en-US" sz="6400" spc="640">
                  <a:solidFill>
                    <a:srgbClr val="1C2529"/>
                  </a:solidFill>
                  <a:latin typeface="Jura Medium"/>
                </a:rPr>
                <a:t>GENDER IDENTITY</a:t>
              </a:r>
            </a:p>
            <a:p>
              <a:pPr>
                <a:lnSpc>
                  <a:spcPts val="5760"/>
                </a:lnSpc>
              </a:pPr>
              <a:r>
                <a:rPr lang="en-US" sz="6400" spc="640">
                  <a:solidFill>
                    <a:srgbClr val="1C2529"/>
                  </a:solidFill>
                  <a:latin typeface="Jura Medium"/>
                </a:rPr>
                <a:t>PASSING</a:t>
              </a:r>
            </a:p>
            <a:p>
              <a:pPr>
                <a:lnSpc>
                  <a:spcPts val="5760"/>
                </a:lnSpc>
              </a:pPr>
              <a:r>
                <a:rPr lang="en-US" sz="6400" spc="640">
                  <a:solidFill>
                    <a:srgbClr val="1C2529"/>
                  </a:solidFill>
                  <a:latin typeface="Jura Medium"/>
                </a:rPr>
                <a:t>RELIGIOUS</a:t>
              </a:r>
            </a:p>
            <a:p>
              <a:pPr>
                <a:lnSpc>
                  <a:spcPts val="5760"/>
                </a:lnSpc>
              </a:pPr>
              <a:r>
                <a:rPr lang="en-US" sz="6400" spc="640">
                  <a:solidFill>
                    <a:srgbClr val="1C2529"/>
                  </a:solidFill>
                  <a:latin typeface="Jura Medium"/>
                </a:rPr>
                <a:t>SEXUALITY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8700" y="8290560"/>
            <a:ext cx="6953250" cy="967740"/>
            <a:chOff x="0" y="0"/>
            <a:chExt cx="9271000" cy="129032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2667000" y="180975"/>
              <a:ext cx="6604000" cy="1109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760"/>
                </a:lnSpc>
              </a:pPr>
            </a:p>
          </p:txBody>
        </p:sp>
        <p:sp>
          <p:nvSpPr>
            <p:cNvPr name="AutoShape 17" id="17"/>
            <p:cNvSpPr/>
            <p:nvPr/>
          </p:nvSpPr>
          <p:spPr>
            <a:xfrm rot="0">
              <a:off x="0" y="563880"/>
              <a:ext cx="2159000" cy="81280"/>
            </a:xfrm>
            <a:prstGeom prst="rect">
              <a:avLst/>
            </a:prstGeom>
            <a:solidFill>
              <a:srgbClr val="FDD05A"/>
            </a:solidFill>
          </p:spPr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686887" y="1292665"/>
            <a:ext cx="1835057" cy="160602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001422" y="7256333"/>
            <a:ext cx="1419386" cy="1869984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534339" y="4399892"/>
            <a:ext cx="1886469" cy="14872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DADpLoyds00</dc:identifier>
  <dcterms:modified xsi:type="dcterms:W3CDTF">2011-08-01T06:04:30Z</dcterms:modified>
  <cp:revision>1</cp:revision>
  <dc:title>ReTelling Our Stories</dc:title>
</cp:coreProperties>
</file>