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4048bd726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4048bd726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4420793c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4420793c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56f3b371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56f3b371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4048bd726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4048bd726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74420793c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74420793c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4420793c9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4420793c9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4420793c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4420793c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4420793c9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4420793c9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4420793c9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4420793c9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656f3b371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656f3b371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4420793c9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4420793c9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4048bd72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4048bd72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656f3b371c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656f3b371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4420793c9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4420793c9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4048bd72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4048bd72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4048bd72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4048bd72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4420793c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4420793c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4420793c9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4420793c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4420793c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4420793c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Community Forums and Surveys in Downtown Orlando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74420793c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74420793c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4420793c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4420793c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epa.gov/OMSWWW/toxics.htm" TargetMode="External"/><Relationship Id="rId4" Type="http://schemas.openxmlformats.org/officeDocument/2006/relationships/hyperlink" Target="https://www3.epa.gov/iaq/" TargetMode="External"/><Relationship Id="rId5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32450" y="122450"/>
            <a:ext cx="8279100" cy="30732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Climate Change: What Can We Do?</a:t>
            </a:r>
            <a:endParaRPr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800">
                <a:solidFill>
                  <a:srgbClr val="FFFF00"/>
                </a:solidFill>
              </a:rPr>
              <a:t>El Cambio climático: Que podemos hacer?</a:t>
            </a:r>
            <a:endParaRPr i="1" sz="4800">
              <a:solidFill>
                <a:srgbClr val="FFFF00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32450" y="3303000"/>
            <a:ext cx="8279100" cy="17610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Downtown Orlando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November 14, 2019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Materials developed under EPA Environmental Justice Grant #EQ-00D35415-0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Modified for Use in Orlando by Janice T. Booher, MS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JJLBooher@comcast.net </a:t>
            </a:r>
            <a:endParaRPr sz="1800">
              <a:solidFill>
                <a:srgbClr val="FFFFFF"/>
              </a:solidFill>
              <a:highlight>
                <a:srgbClr val="008000"/>
              </a:highligh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2"/>
          <p:cNvPicPr preferRelativeResize="0"/>
          <p:nvPr/>
        </p:nvPicPr>
        <p:blipFill rotWithShape="1">
          <a:blip r:embed="rId3">
            <a:alphaModFix/>
          </a:blip>
          <a:srcRect b="0" l="0" r="1156" t="0"/>
          <a:stretch/>
        </p:blipFill>
        <p:spPr>
          <a:xfrm>
            <a:off x="2305875" y="0"/>
            <a:ext cx="683812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2"/>
          <p:cNvSpPr txBox="1"/>
          <p:nvPr/>
        </p:nvSpPr>
        <p:spPr>
          <a:xfrm>
            <a:off x="45100" y="38650"/>
            <a:ext cx="2190600" cy="51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Evacuation Routes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------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rgbClr val="FFFF00"/>
                </a:solidFill>
              </a:rPr>
              <a:t>Rutas de evacuación</a:t>
            </a:r>
            <a:endParaRPr b="1" i="1" sz="24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441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I-4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SR 50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SR 15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249125" y="445025"/>
            <a:ext cx="8590500" cy="12129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We Can Expect More Precipitation</a:t>
            </a:r>
            <a:endParaRPr sz="3600">
              <a:solidFill>
                <a:srgbClr val="FFFFFF"/>
              </a:solidFill>
            </a:endParaRPr>
          </a:p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3600">
                <a:solidFill>
                  <a:srgbClr val="FFFF00"/>
                </a:solidFill>
              </a:rPr>
              <a:t>Podemos esperar más precipitaciones</a:t>
            </a:r>
            <a:endParaRPr i="1" sz="3600">
              <a:solidFill>
                <a:srgbClr val="FFFF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17" name="Google Shape;117;p23"/>
          <p:cNvSpPr txBox="1"/>
          <p:nvPr/>
        </p:nvSpPr>
        <p:spPr>
          <a:xfrm>
            <a:off x="506825" y="1960750"/>
            <a:ext cx="8590500" cy="3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➢"/>
            </a:pPr>
            <a:r>
              <a:rPr lang="en" sz="3600">
                <a:solidFill>
                  <a:srgbClr val="FFFFFF"/>
                </a:solidFill>
              </a:rPr>
              <a:t>Flash Flooding</a:t>
            </a:r>
            <a:endParaRPr sz="3600">
              <a:solidFill>
                <a:srgbClr val="FFFF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FFFF00"/>
                </a:solidFill>
              </a:rPr>
              <a:t>Inundaciones repentinas</a:t>
            </a:r>
            <a:r>
              <a:rPr lang="en" sz="3600">
                <a:solidFill>
                  <a:srgbClr val="FFFFFF"/>
                </a:solidFill>
              </a:rPr>
              <a:t> </a:t>
            </a:r>
            <a:endParaRPr sz="3600">
              <a:solidFill>
                <a:srgbClr val="FFFFFF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Char char="➢"/>
            </a:pPr>
            <a:r>
              <a:rPr lang="en" sz="3600">
                <a:solidFill>
                  <a:srgbClr val="FFFFFF"/>
                </a:solidFill>
              </a:rPr>
              <a:t>Hurricane-Associated Flooding</a:t>
            </a:r>
            <a:endParaRPr sz="3600">
              <a:solidFill>
                <a:srgbClr val="FFFF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FFFF00"/>
                </a:solidFill>
              </a:rPr>
              <a:t>Inundaciones asociadas con los huracanes</a:t>
            </a:r>
            <a:endParaRPr i="1" sz="3600">
              <a:solidFill>
                <a:srgbClr val="FFFF00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/>
        </p:nvSpPr>
        <p:spPr>
          <a:xfrm>
            <a:off x="152400" y="350800"/>
            <a:ext cx="8839200" cy="7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23" name="Google Shape;1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87000"/>
            <a:ext cx="4095497" cy="3357801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4" name="Google Shape;12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4800" y="1687000"/>
            <a:ext cx="4656800" cy="33041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" name="Google Shape;125;p24"/>
          <p:cNvSpPr txBox="1"/>
          <p:nvPr/>
        </p:nvSpPr>
        <p:spPr>
          <a:xfrm>
            <a:off x="951150" y="298850"/>
            <a:ext cx="7241700" cy="1232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Hurricane Irma: Orlo Vista</a:t>
            </a:r>
            <a:endParaRPr sz="3600">
              <a:solidFill>
                <a:srgbClr val="FFFFFF"/>
              </a:solidFill>
            </a:endParaRPr>
          </a:p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3600">
                <a:solidFill>
                  <a:srgbClr val="FFFF00"/>
                </a:solidFill>
              </a:rPr>
              <a:t>Huracán Irma: Orlo Vista</a:t>
            </a:r>
            <a:endParaRPr i="1" sz="3600">
              <a:solidFill>
                <a:srgbClr val="FFFF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25" y="152400"/>
            <a:ext cx="9041398" cy="225497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p25"/>
          <p:cNvPicPr preferRelativeResize="0"/>
          <p:nvPr/>
        </p:nvPicPr>
        <p:blipFill rotWithShape="1">
          <a:blip r:embed="rId4">
            <a:alphaModFix/>
          </a:blip>
          <a:srcRect b="13926" l="0" r="0" t="0"/>
          <a:stretch/>
        </p:blipFill>
        <p:spPr>
          <a:xfrm>
            <a:off x="55825" y="2571750"/>
            <a:ext cx="9041400" cy="2254975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231305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" name="Google Shape;137;p26"/>
          <p:cNvPicPr preferRelativeResize="0"/>
          <p:nvPr/>
        </p:nvPicPr>
        <p:blipFill rotWithShape="1">
          <a:blip r:embed="rId4">
            <a:alphaModFix/>
          </a:blip>
          <a:srcRect b="0" l="734" r="0" t="0"/>
          <a:stretch/>
        </p:blipFill>
        <p:spPr>
          <a:xfrm>
            <a:off x="152400" y="2622125"/>
            <a:ext cx="8839199" cy="231305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 rotWithShape="1">
          <a:blip r:embed="rId3">
            <a:alphaModFix/>
          </a:blip>
          <a:srcRect b="2630" l="0" r="0" t="3744"/>
          <a:stretch/>
        </p:blipFill>
        <p:spPr>
          <a:xfrm>
            <a:off x="152400" y="231950"/>
            <a:ext cx="8839202" cy="22335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3" name="Google Shape;1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684449"/>
            <a:ext cx="8839200" cy="228295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/>
          <p:nvPr/>
        </p:nvPicPr>
        <p:blipFill rotWithShape="1">
          <a:blip r:embed="rId3">
            <a:alphaModFix/>
          </a:blip>
          <a:srcRect b="0" l="0" r="0" t="2410"/>
          <a:stretch/>
        </p:blipFill>
        <p:spPr>
          <a:xfrm>
            <a:off x="152400" y="199725"/>
            <a:ext cx="8839201" cy="222277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9" name="Google Shape;14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648000"/>
            <a:ext cx="8839200" cy="217965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 rotWithShape="1">
          <a:blip r:embed="rId3">
            <a:alphaModFix/>
          </a:blip>
          <a:srcRect b="4196" l="729" r="748" t="0"/>
          <a:stretch/>
        </p:blipFill>
        <p:spPr>
          <a:xfrm>
            <a:off x="217700" y="446700"/>
            <a:ext cx="8708598" cy="204022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p29"/>
          <p:cNvPicPr preferRelativeResize="0"/>
          <p:nvPr/>
        </p:nvPicPr>
        <p:blipFill rotWithShape="1">
          <a:blip r:embed="rId4">
            <a:alphaModFix/>
          </a:blip>
          <a:srcRect b="2467" l="0" r="1477" t="0"/>
          <a:stretch/>
        </p:blipFill>
        <p:spPr>
          <a:xfrm>
            <a:off x="217700" y="2744625"/>
            <a:ext cx="8708598" cy="209390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>
            <p:ph type="title"/>
          </p:nvPr>
        </p:nvSpPr>
        <p:spPr>
          <a:xfrm>
            <a:off x="311700" y="219525"/>
            <a:ext cx="8520600" cy="11802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Heat Waves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FFFFFF"/>
                </a:solidFill>
              </a:rPr>
              <a:t>Olas de calor</a:t>
            </a:r>
            <a:endParaRPr i="1"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600">
              <a:solidFill>
                <a:srgbClr val="FFFFFF"/>
              </a:solidFill>
            </a:endParaRPr>
          </a:p>
        </p:txBody>
      </p:sp>
      <p:sp>
        <p:nvSpPr>
          <p:cNvPr id="161" name="Google Shape;161;p30"/>
          <p:cNvSpPr txBox="1"/>
          <p:nvPr/>
        </p:nvSpPr>
        <p:spPr>
          <a:xfrm>
            <a:off x="196200" y="1829375"/>
            <a:ext cx="8751600" cy="3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During </a:t>
            </a:r>
            <a:r>
              <a:rPr b="1" lang="en" sz="3000">
                <a:solidFill>
                  <a:srgbClr val="FFFFFF"/>
                </a:solidFill>
              </a:rPr>
              <a:t>heat</a:t>
            </a:r>
            <a:r>
              <a:rPr lang="en" sz="3000">
                <a:solidFill>
                  <a:srgbClr val="FFFFFF"/>
                </a:solidFill>
              </a:rPr>
              <a:t> waves, the </a:t>
            </a:r>
            <a:r>
              <a:rPr b="1" lang="en" sz="3000">
                <a:solidFill>
                  <a:srgbClr val="FFFFFF"/>
                </a:solidFill>
              </a:rPr>
              <a:t>air</a:t>
            </a:r>
            <a:r>
              <a:rPr lang="en" sz="3000">
                <a:solidFill>
                  <a:srgbClr val="FFFFFF"/>
                </a:solidFill>
              </a:rPr>
              <a:t> becomes stagnant and traps emitted pollutants.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00"/>
                </a:solidFill>
              </a:rPr>
              <a:t>Durante olas de calor, </a:t>
            </a:r>
            <a:r>
              <a:rPr lang="en" sz="3000">
                <a:solidFill>
                  <a:srgbClr val="FFFF00"/>
                </a:solidFill>
              </a:rPr>
              <a:t>el aire se estanca y atrapa los contaminantes emitidos.</a:t>
            </a:r>
            <a:endParaRPr sz="30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rgbClr val="FFFFFF"/>
                </a:solidFill>
              </a:rPr>
              <a:t>-NOAA</a:t>
            </a:r>
            <a:endParaRPr i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1"/>
          <p:cNvPicPr preferRelativeResize="0"/>
          <p:nvPr/>
        </p:nvPicPr>
        <p:blipFill rotWithShape="1">
          <a:blip r:embed="rId3">
            <a:alphaModFix/>
          </a:blip>
          <a:srcRect b="0" l="0" r="0" t="2095"/>
          <a:stretch/>
        </p:blipFill>
        <p:spPr>
          <a:xfrm>
            <a:off x="22550" y="2619050"/>
            <a:ext cx="9098899" cy="2212025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7" name="Google Shape;16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50" y="242675"/>
            <a:ext cx="9098901" cy="221202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466800" y="662475"/>
            <a:ext cx="8210400" cy="30270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Climate Change Basics</a:t>
            </a:r>
            <a:endParaRPr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</a:rPr>
              <a:t>-----</a:t>
            </a:r>
            <a:endParaRPr sz="4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800">
                <a:solidFill>
                  <a:srgbClr val="FFFF00"/>
                </a:solidFill>
              </a:rPr>
              <a:t>Fundamentos del </a:t>
            </a:r>
            <a:r>
              <a:rPr i="1" lang="en" sz="4800">
                <a:solidFill>
                  <a:srgbClr val="FFFF00"/>
                </a:solidFill>
              </a:rPr>
              <a:t>c</a:t>
            </a:r>
            <a:r>
              <a:rPr i="1" lang="en" sz="4800">
                <a:solidFill>
                  <a:srgbClr val="FFFF00"/>
                </a:solidFill>
              </a:rPr>
              <a:t>ambio climático</a:t>
            </a:r>
            <a:endParaRPr i="1" sz="4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38761D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/>
          <p:nvPr>
            <p:ph type="title"/>
          </p:nvPr>
        </p:nvSpPr>
        <p:spPr>
          <a:xfrm>
            <a:off x="129150" y="122850"/>
            <a:ext cx="4866300" cy="1040400"/>
          </a:xfrm>
          <a:prstGeom prst="rect">
            <a:avLst/>
          </a:prstGeom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Poor Air Quality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FFFFFF"/>
                </a:solidFill>
              </a:rPr>
              <a:t>Mala Calidad del Aire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3" name="Google Shape;173;p32"/>
          <p:cNvSpPr txBox="1"/>
          <p:nvPr>
            <p:ph idx="1" type="body"/>
          </p:nvPr>
        </p:nvSpPr>
        <p:spPr>
          <a:xfrm>
            <a:off x="61050" y="1562100"/>
            <a:ext cx="9021900" cy="37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</a:rPr>
              <a:t>M</a:t>
            </a:r>
            <a:r>
              <a:rPr lang="en" sz="2400" u="sng">
                <a:solidFill>
                  <a:srgbClr val="FFFFFF"/>
                </a:solidFill>
                <a:hlinkClick r:id="rId3"/>
              </a:rPr>
              <a:t>obile</a:t>
            </a:r>
            <a:r>
              <a:rPr lang="en" sz="2400" u="sng">
                <a:solidFill>
                  <a:srgbClr val="FFFFFF"/>
                </a:solidFill>
              </a:rPr>
              <a:t> Sources</a:t>
            </a:r>
            <a:r>
              <a:rPr lang="en" sz="2400">
                <a:solidFill>
                  <a:srgbClr val="FFFFFF"/>
                </a:solidFill>
              </a:rPr>
              <a:t>:  Cars, Trucks, Buses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 u="sng">
                <a:solidFill>
                  <a:srgbClr val="FFFF00"/>
                </a:solidFill>
              </a:rPr>
              <a:t>Las Fuentes Móviles</a:t>
            </a:r>
            <a:r>
              <a:rPr i="1" lang="en" sz="2400">
                <a:solidFill>
                  <a:srgbClr val="FFFF00"/>
                </a:solidFill>
              </a:rPr>
              <a:t>: Automóviles, Camiones, Autobuses</a:t>
            </a:r>
            <a:endParaRPr i="1" sz="24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</a:rPr>
              <a:t>Stationary Sources</a:t>
            </a:r>
            <a:r>
              <a:rPr lang="en" sz="2400">
                <a:solidFill>
                  <a:srgbClr val="FFFFFF"/>
                </a:solidFill>
              </a:rPr>
              <a:t>: Factories, Refineries, Power plants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 u="sng">
                <a:solidFill>
                  <a:srgbClr val="FFFF00"/>
                </a:solidFill>
              </a:rPr>
              <a:t>Fuentes estacionarias</a:t>
            </a:r>
            <a:r>
              <a:rPr i="1" lang="en" sz="2400">
                <a:solidFill>
                  <a:srgbClr val="FFFF00"/>
                </a:solidFill>
              </a:rPr>
              <a:t>: Fábricas, Refinerías, Plantas de Energía</a:t>
            </a:r>
            <a:endParaRPr sz="2400">
              <a:solidFill>
                <a:srgbClr val="FFFF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FFFFFF"/>
                </a:solidFill>
              </a:rPr>
              <a:t>I</a:t>
            </a:r>
            <a:r>
              <a:rPr lang="en" sz="2400" u="sng">
                <a:solidFill>
                  <a:srgbClr val="FFFFFF"/>
                </a:solidFill>
                <a:hlinkClick r:id="rId4"/>
              </a:rPr>
              <a:t>ndoor</a:t>
            </a:r>
            <a:r>
              <a:rPr lang="en" sz="2400" u="sng">
                <a:solidFill>
                  <a:srgbClr val="FFFFFF"/>
                </a:solidFill>
              </a:rPr>
              <a:t> Sources</a:t>
            </a:r>
            <a:r>
              <a:rPr lang="en" sz="2400">
                <a:solidFill>
                  <a:srgbClr val="FFFFFF"/>
                </a:solidFill>
              </a:rPr>
              <a:t>: Building materials &amp; Activities Such as Cleaning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 u="sng">
                <a:solidFill>
                  <a:srgbClr val="FFFF00"/>
                </a:solidFill>
              </a:rPr>
              <a:t>Fuentes Interiores</a:t>
            </a:r>
            <a:r>
              <a:rPr i="1" lang="en" sz="2400">
                <a:solidFill>
                  <a:srgbClr val="FFFF00"/>
                </a:solidFill>
              </a:rPr>
              <a:t>: Materiales de Construcción y Actividades Como la Limpieza</a:t>
            </a:r>
            <a:r>
              <a:rPr lang="en" sz="2400">
                <a:solidFill>
                  <a:srgbClr val="FFFFFF"/>
                </a:solidFill>
              </a:rPr>
              <a:t>												</a:t>
            </a:r>
            <a:r>
              <a:rPr i="1" lang="en">
                <a:solidFill>
                  <a:srgbClr val="FFFFFF"/>
                </a:solidFill>
              </a:rPr>
              <a:t>-EPA</a:t>
            </a:r>
            <a:endParaRPr i="1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highlight>
                <a:srgbClr val="0080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74" name="Google Shape;17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1575" y="75175"/>
            <a:ext cx="3751373" cy="16909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/>
          <p:nvPr/>
        </p:nvSpPr>
        <p:spPr>
          <a:xfrm>
            <a:off x="109525" y="1506350"/>
            <a:ext cx="8923200" cy="17775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What Can We Do to Reduce Greenhouse Gases?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¿Qué podemos hacer para reducir los gases de efecto invernadero?</a:t>
            </a:r>
            <a:endParaRPr sz="3000">
              <a:solidFill>
                <a:srgbClr val="FFFFFF"/>
              </a:solidFill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22222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80" name="Google Shape;1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159176" cy="14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6929" y="0"/>
            <a:ext cx="3227072" cy="140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 rotWithShape="1">
          <a:blip r:embed="rId5">
            <a:alphaModFix/>
          </a:blip>
          <a:srcRect b="28397" l="0" r="0" t="0"/>
          <a:stretch/>
        </p:blipFill>
        <p:spPr>
          <a:xfrm>
            <a:off x="3159175" y="0"/>
            <a:ext cx="2920800" cy="14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3"/>
          <p:cNvPicPr preferRelativeResize="0"/>
          <p:nvPr/>
        </p:nvPicPr>
        <p:blipFill rotWithShape="1">
          <a:blip r:embed="rId6">
            <a:alphaModFix/>
          </a:blip>
          <a:srcRect b="0" l="0" r="0" t="28026"/>
          <a:stretch/>
        </p:blipFill>
        <p:spPr>
          <a:xfrm>
            <a:off x="0" y="3366025"/>
            <a:ext cx="4755133" cy="172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55125" y="3366025"/>
            <a:ext cx="3260334" cy="177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3"/>
          <p:cNvSpPr txBox="1"/>
          <p:nvPr/>
        </p:nvSpPr>
        <p:spPr>
          <a:xfrm>
            <a:off x="8023425" y="3388900"/>
            <a:ext cx="1120500" cy="17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</a:rPr>
              <a:t>?</a:t>
            </a:r>
            <a:endParaRPr sz="9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1097425" y="70875"/>
            <a:ext cx="7044000" cy="11061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Greenhouse Gases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rgbClr val="FFFF00"/>
                </a:solidFill>
              </a:rPr>
              <a:t>Gases de efecto invernadero</a:t>
            </a:r>
            <a:endParaRPr i="1" sz="3600">
              <a:solidFill>
                <a:srgbClr val="FFFF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 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0667" y="1262775"/>
            <a:ext cx="4925083" cy="3812074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" name="Google Shape;67;p15"/>
          <p:cNvSpPr txBox="1"/>
          <p:nvPr/>
        </p:nvSpPr>
        <p:spPr>
          <a:xfrm>
            <a:off x="141750" y="1316475"/>
            <a:ext cx="3898200" cy="38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Most</a:t>
            </a:r>
            <a:r>
              <a:rPr lang="en" sz="2400">
                <a:solidFill>
                  <a:srgbClr val="FFFFFF"/>
                </a:solidFill>
              </a:rPr>
              <a:t> Abundant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00"/>
                </a:solidFill>
              </a:rPr>
              <a:t>Mas abundante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Water vapor        </a:t>
            </a:r>
            <a:r>
              <a:rPr i="1" lang="en" sz="1800">
                <a:solidFill>
                  <a:srgbClr val="FFFF00"/>
                </a:solidFill>
              </a:rPr>
              <a:t>Vapor de agua</a:t>
            </a:r>
            <a:endParaRPr i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Carbon dioxide   </a:t>
            </a:r>
            <a:r>
              <a:rPr i="1" lang="en" sz="1800">
                <a:solidFill>
                  <a:srgbClr val="FFFF00"/>
                </a:solidFill>
              </a:rPr>
              <a:t>Dióxido de carbono</a:t>
            </a:r>
            <a:endParaRPr i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Methane		     </a:t>
            </a:r>
            <a:r>
              <a:rPr i="1" lang="en" sz="1800">
                <a:solidFill>
                  <a:srgbClr val="FFFFFF"/>
                </a:solidFill>
              </a:rPr>
              <a:t> </a:t>
            </a:r>
            <a:r>
              <a:rPr i="1" lang="en" sz="1800">
                <a:solidFill>
                  <a:srgbClr val="FFFF00"/>
                </a:solidFill>
              </a:rPr>
              <a:t>Metano</a:t>
            </a:r>
            <a:endParaRPr i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Nitrous oxide      </a:t>
            </a:r>
            <a:r>
              <a:rPr i="1" lang="en" sz="1800">
                <a:solidFill>
                  <a:srgbClr val="FFFF00"/>
                </a:solidFill>
              </a:rPr>
              <a:t>Óxido nitroso</a:t>
            </a:r>
            <a:endParaRPr i="1" sz="1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Ozone 		      </a:t>
            </a:r>
            <a:r>
              <a:rPr i="1" lang="en" sz="1800">
                <a:solidFill>
                  <a:srgbClr val="FFFF00"/>
                </a:solidFill>
              </a:rPr>
              <a:t>Ozono</a:t>
            </a:r>
            <a:endParaRPr i="1" sz="18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Trapped in the upper atmosphere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FFFF00"/>
                </a:solidFill>
              </a:rPr>
              <a:t>Atrapado en la atmosféra superior</a:t>
            </a:r>
            <a:endParaRPr i="1" sz="1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968575" y="70875"/>
            <a:ext cx="7119300" cy="9513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Where is Global Warming Going?</a:t>
            </a:r>
            <a:endParaRPr sz="3000">
              <a:solidFill>
                <a:srgbClr val="FFFFFF"/>
              </a:solidFill>
            </a:endParaRPr>
          </a:p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3000">
                <a:solidFill>
                  <a:srgbClr val="FFFF00"/>
                </a:solidFill>
              </a:rPr>
              <a:t>¿A dónde va el calor?</a:t>
            </a:r>
            <a:endParaRPr i="1" sz="3000">
              <a:solidFill>
                <a:srgbClr val="FFFF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4975" y="1241300"/>
            <a:ext cx="6432321" cy="382462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" name="Google Shape;74;p16"/>
          <p:cNvSpPr txBox="1"/>
          <p:nvPr/>
        </p:nvSpPr>
        <p:spPr>
          <a:xfrm>
            <a:off x="163200" y="1241300"/>
            <a:ext cx="1664400" cy="35112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93%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In the Ocean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00"/>
                </a:solidFill>
              </a:rPr>
              <a:t>En el Oceano</a:t>
            </a:r>
            <a:endParaRPr sz="30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625" y="831637"/>
            <a:ext cx="5344701" cy="3514576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" name="Google Shape;80;p17"/>
          <p:cNvSpPr txBox="1"/>
          <p:nvPr/>
        </p:nvSpPr>
        <p:spPr>
          <a:xfrm>
            <a:off x="120275" y="675700"/>
            <a:ext cx="3489900" cy="39639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Warmer ocean temperatures cause bigger and stronger hurricanes.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----</a:t>
            </a:r>
            <a:endParaRPr sz="2400">
              <a:solidFill>
                <a:srgbClr val="FFFFFF"/>
              </a:solidFill>
            </a:endParaRPr>
          </a:p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400">
                <a:solidFill>
                  <a:srgbClr val="FFFF00"/>
                </a:solidFill>
              </a:rPr>
              <a:t>Las temperaturas oceánicas más cálidas causan huracanes más grandes y fuertes.</a:t>
            </a:r>
            <a:endParaRPr i="1" sz="2400">
              <a:solidFill>
                <a:srgbClr val="FFFF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/>
        </p:nvSpPr>
        <p:spPr>
          <a:xfrm>
            <a:off x="427050" y="1009350"/>
            <a:ext cx="8289900" cy="31248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What Can We Do to Protect Our Health and Safety?</a:t>
            </a:r>
            <a:endParaRPr sz="3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  <a:p>
            <a:pPr indent="0" lvl="0" marL="0" marR="3810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FFF00"/>
                </a:solidFill>
              </a:rPr>
              <a:t>¿Qué podemos hacer para proteger nuestra salud y seguridad?</a:t>
            </a:r>
            <a:endParaRPr sz="3600">
              <a:solidFill>
                <a:srgbClr val="FFFF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8050" y="4237225"/>
            <a:ext cx="665350" cy="6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/>
          <p:nvPr/>
        </p:nvSpPr>
        <p:spPr>
          <a:xfrm>
            <a:off x="796750" y="2626875"/>
            <a:ext cx="7033200" cy="24120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Communication/Access to Information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00"/>
                </a:solidFill>
              </a:rPr>
              <a:t>Comunicación/ Acceso a la información</a:t>
            </a:r>
            <a:endParaRPr i="1" sz="2400">
              <a:solidFill>
                <a:srgbClr val="FFFF00"/>
              </a:solidFill>
            </a:endParaRPr>
          </a:p>
          <a:p>
            <a:pPr indent="457200" lvl="0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</a:rPr>
              <a:t>    -----</a:t>
            </a:r>
            <a:endParaRPr i="1"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Flyers to Hand Out in Case of a Hurricane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00"/>
                </a:solidFill>
              </a:rPr>
              <a:t>Información para distribuir en caso de huracán</a:t>
            </a:r>
            <a:endParaRPr i="1" sz="24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457200" rtl="0" algn="l">
              <a:lnSpc>
                <a:spcPct val="1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8187" y="0"/>
            <a:ext cx="9292176" cy="24120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/>
        </p:nvSpPr>
        <p:spPr>
          <a:xfrm>
            <a:off x="0" y="-57975"/>
            <a:ext cx="64644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Florida Disaster Resilience Initiative</a:t>
            </a:r>
            <a:endParaRPr b="1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"/>
            <a:ext cx="5355800" cy="252235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" name="Google Shape;9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7402" y="2522350"/>
            <a:ext cx="5209376" cy="2522351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8000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75" y="0"/>
            <a:ext cx="8839203" cy="247162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" name="Google Shape;105;p21"/>
          <p:cNvPicPr preferRelativeResize="0"/>
          <p:nvPr/>
        </p:nvPicPr>
        <p:blipFill rotWithShape="1">
          <a:blip r:embed="rId4">
            <a:alphaModFix/>
          </a:blip>
          <a:srcRect b="4154" l="0" r="0" t="4328"/>
          <a:stretch/>
        </p:blipFill>
        <p:spPr>
          <a:xfrm>
            <a:off x="87975" y="2571750"/>
            <a:ext cx="8839202" cy="252450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