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p:regular r:id="rId24"/>
      <p:bold r:id="rId25"/>
      <p:italic r:id="rId26"/>
      <p:boldItalic r:id="rId27"/>
    </p:embeddedFont>
    <p:embeddedFont>
      <p:font typeface="Lora"/>
      <p:regular r:id="rId28"/>
      <p:bold r:id="rId29"/>
      <p:italic r:id="rId30"/>
      <p:boldItalic r:id="rId31"/>
    </p:embeddedFont>
    <p:embeddedFont>
      <p:font typeface="Helvetica Neue"/>
      <p:regular r:id="rId32"/>
      <p:bold r:id="rId33"/>
      <p:italic r:id="rId34"/>
      <p:boldItalic r:id="rId35"/>
    </p:embeddedFont>
    <p:embeddedFont>
      <p:font typeface="Helvetica Neue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Lora-regular.fntdata"/><Relationship Id="rId27"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or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ora-boldItalic.fntdata"/><Relationship Id="rId30" Type="http://schemas.openxmlformats.org/officeDocument/2006/relationships/font" Target="fonts/Lora-italic.fntdata"/><Relationship Id="rId11" Type="http://schemas.openxmlformats.org/officeDocument/2006/relationships/slide" Target="slides/slide5.xml"/><Relationship Id="rId33" Type="http://schemas.openxmlformats.org/officeDocument/2006/relationships/font" Target="fonts/HelveticaNeue-bold.fntdata"/><Relationship Id="rId10" Type="http://schemas.openxmlformats.org/officeDocument/2006/relationships/slide" Target="slides/slide4.xml"/><Relationship Id="rId32" Type="http://schemas.openxmlformats.org/officeDocument/2006/relationships/font" Target="fonts/HelveticaNeue-regular.fntdata"/><Relationship Id="rId13" Type="http://schemas.openxmlformats.org/officeDocument/2006/relationships/slide" Target="slides/slide7.xml"/><Relationship Id="rId35" Type="http://schemas.openxmlformats.org/officeDocument/2006/relationships/font" Target="fonts/HelveticaNeue-boldItalic.fntdata"/><Relationship Id="rId12" Type="http://schemas.openxmlformats.org/officeDocument/2006/relationships/slide" Target="slides/slide6.xml"/><Relationship Id="rId34" Type="http://schemas.openxmlformats.org/officeDocument/2006/relationships/font" Target="fonts/HelveticaNeue-italic.fntdata"/><Relationship Id="rId15" Type="http://schemas.openxmlformats.org/officeDocument/2006/relationships/slide" Target="slides/slide9.xml"/><Relationship Id="rId37" Type="http://schemas.openxmlformats.org/officeDocument/2006/relationships/font" Target="fonts/HelveticaNeueLight-bold.fntdata"/><Relationship Id="rId14" Type="http://schemas.openxmlformats.org/officeDocument/2006/relationships/slide" Target="slides/slide8.xml"/><Relationship Id="rId36" Type="http://schemas.openxmlformats.org/officeDocument/2006/relationships/font" Target="fonts/HelveticaNeueLight-regular.fntdata"/><Relationship Id="rId17" Type="http://schemas.openxmlformats.org/officeDocument/2006/relationships/slide" Target="slides/slide11.xml"/><Relationship Id="rId39" Type="http://schemas.openxmlformats.org/officeDocument/2006/relationships/font" Target="fonts/HelveticaNeueLight-boldItalic.fntdata"/><Relationship Id="rId16" Type="http://schemas.openxmlformats.org/officeDocument/2006/relationships/slide" Target="slides/slide10.xml"/><Relationship Id="rId38" Type="http://schemas.openxmlformats.org/officeDocument/2006/relationships/font" Target="fonts/HelveticaNeue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4082e3e7d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rPr lang="en" sz="1000">
                <a:solidFill>
                  <a:srgbClr val="394B5E"/>
                </a:solidFill>
                <a:latin typeface="Roboto"/>
                <a:ea typeface="Roboto"/>
                <a:cs typeface="Roboto"/>
                <a:sym typeface="Roboto"/>
              </a:rPr>
              <a:t>START RECORDING - INCLUDE SAFE2 LINK IN THE CHAT PAGE</a:t>
            </a:r>
            <a:endParaRPr sz="1000">
              <a:solidFill>
                <a:srgbClr val="394B5E"/>
              </a:solidFill>
              <a:latin typeface="Roboto"/>
              <a:ea typeface="Roboto"/>
              <a:cs typeface="Roboto"/>
              <a:sym typeface="Roboto"/>
            </a:endParaRPr>
          </a:p>
          <a:p>
            <a:pPr indent="0" lvl="0" marL="457200" rtl="0" algn="l">
              <a:lnSpc>
                <a:spcPct val="130000"/>
              </a:lnSpc>
              <a:spcBef>
                <a:spcPts val="0"/>
              </a:spcBef>
              <a:spcAft>
                <a:spcPts val="0"/>
              </a:spcAft>
              <a:buNone/>
            </a:pPr>
            <a:r>
              <a:t/>
            </a:r>
            <a:endParaRPr sz="1000">
              <a:solidFill>
                <a:srgbClr val="394B5E"/>
              </a:solidFill>
              <a:latin typeface="Roboto"/>
              <a:ea typeface="Roboto"/>
              <a:cs typeface="Roboto"/>
              <a:sym typeface="Roboto"/>
            </a:endParaRPr>
          </a:p>
          <a:p>
            <a:pPr indent="-298450" lvl="0" marL="457200" rtl="0" algn="l">
              <a:lnSpc>
                <a:spcPct val="130000"/>
              </a:lnSpc>
              <a:spcBef>
                <a:spcPts val="0"/>
              </a:spcBef>
              <a:spcAft>
                <a:spcPts val="0"/>
              </a:spcAft>
              <a:buSzPts val="1100"/>
              <a:buFont typeface="Roboto"/>
              <a:buChar char="●"/>
            </a:pPr>
            <a:r>
              <a:rPr lang="en" sz="1000">
                <a:solidFill>
                  <a:srgbClr val="394B5E"/>
                </a:solidFill>
                <a:latin typeface="Roboto"/>
                <a:ea typeface="Roboto"/>
                <a:cs typeface="Roboto"/>
                <a:sym typeface="Roboto"/>
              </a:rPr>
              <a:t>On behalf of everyone at Safe2!  Welcome to this first onboarding pilot with Catholic Charities.   As our partners during this pilot!  </a:t>
            </a:r>
            <a:endParaRPr sz="1000">
              <a:solidFill>
                <a:srgbClr val="394B5E"/>
              </a:solidFill>
              <a:latin typeface="Roboto"/>
              <a:ea typeface="Roboto"/>
              <a:cs typeface="Roboto"/>
              <a:sym typeface="Roboto"/>
            </a:endParaRPr>
          </a:p>
          <a:p>
            <a:pPr indent="-298450" lvl="1" marL="914400" rtl="0" algn="l">
              <a:lnSpc>
                <a:spcPct val="130000"/>
              </a:lnSpc>
              <a:spcBef>
                <a:spcPts val="0"/>
              </a:spcBef>
              <a:spcAft>
                <a:spcPts val="0"/>
              </a:spcAft>
              <a:buSzPts val="1100"/>
              <a:buFont typeface="Roboto"/>
              <a:buChar char="○"/>
            </a:pPr>
            <a:r>
              <a:rPr lang="en" sz="1000">
                <a:solidFill>
                  <a:srgbClr val="394B5E"/>
                </a:solidFill>
                <a:latin typeface="Roboto"/>
                <a:ea typeface="Roboto"/>
                <a:cs typeface="Roboto"/>
                <a:sym typeface="Roboto"/>
              </a:rPr>
              <a:t>YOU ARE AN ESSENTIAL PART OF MAKING THE SAFE2 COVID APP A PRODUCT THAT HELPS US ALL</a:t>
            </a:r>
            <a:endParaRPr sz="1000">
              <a:solidFill>
                <a:srgbClr val="394B5E"/>
              </a:solidFill>
              <a:latin typeface="Roboto"/>
              <a:ea typeface="Roboto"/>
              <a:cs typeface="Roboto"/>
              <a:sym typeface="Roboto"/>
            </a:endParaRPr>
          </a:p>
          <a:p>
            <a:pPr indent="0" lvl="0" marL="457200" rtl="0" algn="l">
              <a:lnSpc>
                <a:spcPct val="130000"/>
              </a:lnSpc>
              <a:spcBef>
                <a:spcPts val="0"/>
              </a:spcBef>
              <a:spcAft>
                <a:spcPts val="0"/>
              </a:spcAft>
              <a:buNone/>
            </a:pPr>
            <a:r>
              <a:t/>
            </a:r>
            <a:endParaRPr sz="1000">
              <a:solidFill>
                <a:srgbClr val="394B5E"/>
              </a:solidFill>
              <a:latin typeface="Roboto"/>
              <a:ea typeface="Roboto"/>
              <a:cs typeface="Roboto"/>
              <a:sym typeface="Roboto"/>
            </a:endParaRPr>
          </a:p>
          <a:p>
            <a:pPr indent="-298450" lvl="0" marL="457200" rtl="0" algn="l">
              <a:lnSpc>
                <a:spcPct val="130000"/>
              </a:lnSpc>
              <a:spcBef>
                <a:spcPts val="0"/>
              </a:spcBef>
              <a:spcAft>
                <a:spcPts val="0"/>
              </a:spcAft>
              <a:buSzPts val="1100"/>
              <a:buFont typeface="Roboto"/>
              <a:buChar char="●"/>
            </a:pPr>
            <a:r>
              <a:rPr lang="en" sz="1000">
                <a:solidFill>
                  <a:srgbClr val="394B5E"/>
                </a:solidFill>
                <a:latin typeface="Roboto"/>
                <a:ea typeface="Roboto"/>
                <a:cs typeface="Roboto"/>
                <a:sym typeface="Roboto"/>
              </a:rPr>
              <a:t>Let me start by telling you a little about who we are!  Safe2 is a non-profit organization made up disaster relief experts, privacy advocates and medical professionals.</a:t>
            </a:r>
            <a:endParaRPr sz="1000">
              <a:solidFill>
                <a:srgbClr val="394B5E"/>
              </a:solidFill>
              <a:latin typeface="Roboto"/>
              <a:ea typeface="Roboto"/>
              <a:cs typeface="Roboto"/>
              <a:sym typeface="Roboto"/>
            </a:endParaRPr>
          </a:p>
          <a:p>
            <a:pPr indent="-298450" lvl="1" marL="914400" rtl="0" algn="l">
              <a:lnSpc>
                <a:spcPct val="130000"/>
              </a:lnSpc>
              <a:spcBef>
                <a:spcPts val="0"/>
              </a:spcBef>
              <a:spcAft>
                <a:spcPts val="0"/>
              </a:spcAft>
              <a:buSzPts val="1100"/>
              <a:buFont typeface="Roboto"/>
              <a:buChar char="○"/>
            </a:pPr>
            <a:r>
              <a:rPr lang="en" sz="1000">
                <a:solidFill>
                  <a:srgbClr val="394B5E"/>
                </a:solidFill>
                <a:latin typeface="Roboto"/>
                <a:ea typeface="Roboto"/>
                <a:cs typeface="Roboto"/>
                <a:sym typeface="Roboto"/>
              </a:rPr>
              <a:t>We are are committed to building a</a:t>
            </a:r>
            <a:r>
              <a:rPr lang="en">
                <a:solidFill>
                  <a:srgbClr val="222222"/>
                </a:solidFill>
                <a:highlight>
                  <a:srgbClr val="FFFFFF"/>
                </a:highlight>
              </a:rPr>
              <a:t> smartphone app that can help give you peace of mind as you go about your day during this pandemic. </a:t>
            </a:r>
            <a:endParaRPr>
              <a:solidFill>
                <a:srgbClr val="222222"/>
              </a:solidFill>
              <a:highlight>
                <a:srgbClr val="FFFFFF"/>
              </a:highlight>
            </a:endParaRPr>
          </a:p>
          <a:p>
            <a:pPr indent="-298450" lvl="1" marL="914400" rtl="0" algn="l">
              <a:lnSpc>
                <a:spcPct val="130000"/>
              </a:lnSpc>
              <a:spcBef>
                <a:spcPts val="0"/>
              </a:spcBef>
              <a:spcAft>
                <a:spcPts val="0"/>
              </a:spcAft>
              <a:buSzPts val="1100"/>
              <a:buFont typeface="Roboto"/>
              <a:buChar char="○"/>
            </a:pPr>
            <a:r>
              <a:rPr lang="en">
                <a:solidFill>
                  <a:srgbClr val="222222"/>
                </a:solidFill>
                <a:highlight>
                  <a:srgbClr val="FFFFFF"/>
                </a:highlight>
              </a:rPr>
              <a:t>Think of it as making “Smarter Social Distancing” a reality. </a:t>
            </a:r>
            <a:endParaRPr>
              <a:solidFill>
                <a:srgbClr val="222222"/>
              </a:solidFill>
              <a:highlight>
                <a:srgbClr val="FFFFFF"/>
              </a:highlight>
            </a:endParaRPr>
          </a:p>
          <a:p>
            <a:pPr indent="-298450" lvl="1" marL="914400" rtl="0" algn="l">
              <a:lnSpc>
                <a:spcPct val="130000"/>
              </a:lnSpc>
              <a:spcBef>
                <a:spcPts val="0"/>
              </a:spcBef>
              <a:spcAft>
                <a:spcPts val="0"/>
              </a:spcAft>
              <a:buSzPts val="1100"/>
              <a:buFont typeface="Roboto"/>
              <a:buChar char="○"/>
            </a:pPr>
            <a:r>
              <a:rPr lang="en">
                <a:solidFill>
                  <a:srgbClr val="222222"/>
                </a:solidFill>
                <a:highlight>
                  <a:srgbClr val="FFFFFF"/>
                </a:highlight>
              </a:rPr>
              <a:t>REMEMBER</a:t>
            </a:r>
            <a:endParaRPr>
              <a:solidFill>
                <a:srgbClr val="222222"/>
              </a:solidFill>
              <a:highlight>
                <a:srgbClr val="FFFFFF"/>
              </a:highlight>
            </a:endParaRPr>
          </a:p>
          <a:p>
            <a:pPr indent="-298450" lvl="2" marL="1371600" rtl="0" algn="l">
              <a:lnSpc>
                <a:spcPct val="130000"/>
              </a:lnSpc>
              <a:spcBef>
                <a:spcPts val="0"/>
              </a:spcBef>
              <a:spcAft>
                <a:spcPts val="0"/>
              </a:spcAft>
              <a:buSzPts val="1100"/>
              <a:buFont typeface="Roboto"/>
              <a:buChar char="■"/>
            </a:pPr>
            <a:r>
              <a:rPr lang="en">
                <a:solidFill>
                  <a:srgbClr val="222222"/>
                </a:solidFill>
                <a:highlight>
                  <a:srgbClr val="FFFFFF"/>
                </a:highlight>
              </a:rPr>
              <a:t>It is an early warning COVID exposure system.</a:t>
            </a:r>
            <a:endParaRPr>
              <a:solidFill>
                <a:srgbClr val="222222"/>
              </a:solidFill>
              <a:highlight>
                <a:srgbClr val="FFFFFF"/>
              </a:highlight>
            </a:endParaRPr>
          </a:p>
          <a:p>
            <a:pPr indent="-298450" lvl="2" marL="1371600" rtl="0" algn="l">
              <a:lnSpc>
                <a:spcPct val="130000"/>
              </a:lnSpc>
              <a:spcBef>
                <a:spcPts val="0"/>
              </a:spcBef>
              <a:spcAft>
                <a:spcPts val="0"/>
              </a:spcAft>
              <a:buSzPts val="1100"/>
              <a:buFont typeface="Roboto"/>
              <a:buChar char="■"/>
            </a:pPr>
            <a:r>
              <a:rPr lang="en">
                <a:solidFill>
                  <a:srgbClr val="222222"/>
                </a:solidFill>
                <a:highlight>
                  <a:srgbClr val="FFFFFF"/>
                </a:highlight>
              </a:rPr>
              <a:t>It is </a:t>
            </a:r>
            <a:r>
              <a:rPr i="1" lang="en">
                <a:solidFill>
                  <a:srgbClr val="222222"/>
                </a:solidFill>
                <a:highlight>
                  <a:srgbClr val="FFFFFF"/>
                </a:highlight>
              </a:rPr>
              <a:t>private</a:t>
            </a:r>
            <a:r>
              <a:rPr lang="en">
                <a:solidFill>
                  <a:srgbClr val="222222"/>
                </a:solidFill>
                <a:highlight>
                  <a:srgbClr val="FFFFFF"/>
                </a:highlight>
              </a:rPr>
              <a:t>.</a:t>
            </a:r>
            <a:endParaRPr>
              <a:solidFill>
                <a:srgbClr val="222222"/>
              </a:solidFill>
              <a:highlight>
                <a:srgbClr val="FFFFFF"/>
              </a:highlight>
            </a:endParaRPr>
          </a:p>
          <a:p>
            <a:pPr indent="-298450" lvl="1" marL="914400" rtl="0" algn="l">
              <a:lnSpc>
                <a:spcPct val="130000"/>
              </a:lnSpc>
              <a:spcBef>
                <a:spcPts val="0"/>
              </a:spcBef>
              <a:spcAft>
                <a:spcPts val="0"/>
              </a:spcAft>
              <a:buClr>
                <a:srgbClr val="222222"/>
              </a:buClr>
              <a:buSzPts val="1100"/>
              <a:buChar char="○"/>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sz="1000">
              <a:solidFill>
                <a:schemeClr val="dk1"/>
              </a:solidFill>
            </a:endParaRPr>
          </a:p>
          <a:p>
            <a:pPr indent="-292100" lvl="0" marL="457200" rtl="0" algn="l">
              <a:lnSpc>
                <a:spcPct val="130000"/>
              </a:lnSpc>
              <a:spcBef>
                <a:spcPts val="0"/>
              </a:spcBef>
              <a:spcAft>
                <a:spcPts val="0"/>
              </a:spcAft>
              <a:buClr>
                <a:schemeClr val="dk1"/>
              </a:buClr>
              <a:buSzPts val="1000"/>
              <a:buChar char="●"/>
            </a:pPr>
            <a:r>
              <a:rPr lang="en" sz="1000">
                <a:solidFill>
                  <a:schemeClr val="dk1"/>
                </a:solidFill>
              </a:rPr>
              <a:t>I would like to get us started today with a few words by Catholic Charities COO, </a:t>
            </a:r>
            <a:r>
              <a:rPr b="1" lang="en">
                <a:solidFill>
                  <a:srgbClr val="404040"/>
                </a:solidFill>
                <a:highlight>
                  <a:srgbClr val="FFFFFF"/>
                </a:highlight>
              </a:rPr>
              <a:t>Eduardo Gloria</a:t>
            </a:r>
            <a:endParaRPr b="1">
              <a:solidFill>
                <a:schemeClr val="dk1"/>
              </a:solidFill>
            </a:endParaRPr>
          </a:p>
          <a:p>
            <a:pPr indent="0" lvl="0" marL="457200" rtl="0" algn="l">
              <a:lnSpc>
                <a:spcPct val="115000"/>
              </a:lnSpc>
              <a:spcBef>
                <a:spcPts val="0"/>
              </a:spcBef>
              <a:spcAft>
                <a:spcPts val="0"/>
              </a:spcAft>
              <a:buNone/>
            </a:pPr>
            <a:r>
              <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rPr>
              <a:t>As part of this pilot program, you will help us discover how we can give Safe2 participants daily peace of mind to make smarter choices when social distancing. </a:t>
            </a:r>
            <a:endParaRPr sz="1000">
              <a:highlight>
                <a:srgbClr val="FFFFFF"/>
              </a:highlight>
              <a:latin typeface="Roboto"/>
              <a:ea typeface="Roboto"/>
              <a:cs typeface="Roboto"/>
              <a:sym typeface="Roboto"/>
            </a:endParaRPr>
          </a:p>
          <a:p>
            <a:pPr indent="0" lvl="0" marL="457200" rtl="0" algn="l">
              <a:lnSpc>
                <a:spcPct val="130000"/>
              </a:lnSpc>
              <a:spcBef>
                <a:spcPts val="0"/>
              </a:spcBef>
              <a:spcAft>
                <a:spcPts val="0"/>
              </a:spcAft>
              <a:buNone/>
            </a:pPr>
            <a:r>
              <a:t/>
            </a:r>
            <a:endParaRPr sz="1000">
              <a:solidFill>
                <a:srgbClr val="394B5E"/>
              </a:solidFill>
              <a:latin typeface="Roboto"/>
              <a:ea typeface="Roboto"/>
              <a:cs typeface="Roboto"/>
              <a:sym typeface="Roboto"/>
            </a:endParaRPr>
          </a:p>
          <a:p>
            <a:pPr indent="0" lvl="0" marL="457200" rtl="0" algn="l">
              <a:lnSpc>
                <a:spcPct val="130000"/>
              </a:lnSpc>
              <a:spcBef>
                <a:spcPts val="0"/>
              </a:spcBef>
              <a:spcAft>
                <a:spcPts val="0"/>
              </a:spcAft>
              <a:buNone/>
            </a:pPr>
            <a:r>
              <a:t/>
            </a:r>
            <a:endParaRPr sz="1000">
              <a:solidFill>
                <a:srgbClr val="394B5E"/>
              </a:solidFill>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p:txBody>
      </p:sp>
      <p:sp>
        <p:nvSpPr>
          <p:cNvPr id="110" name="Google Shape;110;g84082e3e7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490adce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490adce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not already, please click the home screen button (it looks like a little house).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Navigating the app itself is just as easy - Tab one is the Home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you can see the home screen and right at the top you have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Your SAFE SCORE - based on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Information on the last two weeks of activities including locations, contacts and your self-assessments last 14 days</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I also want to point out two additional buttons on this page</a:t>
            </a:r>
            <a:endParaRPr/>
          </a:p>
          <a:p>
            <a:pPr indent="0" lvl="0" marL="457200" rtl="0" algn="l">
              <a:spcBef>
                <a:spcPts val="0"/>
              </a:spcBef>
              <a:spcAft>
                <a:spcPts val="0"/>
              </a:spcAft>
              <a:buNone/>
            </a:pPr>
            <a:r>
              <a:t/>
            </a:r>
            <a:endParaRPr/>
          </a:p>
          <a:p>
            <a:pPr indent="-298450" lvl="1" marL="914400" rtl="0" algn="l">
              <a:spcBef>
                <a:spcPts val="0"/>
              </a:spcBef>
              <a:spcAft>
                <a:spcPts val="0"/>
              </a:spcAft>
              <a:buSzPts val="1100"/>
              <a:buAutoNum type="alphaLcPeriod"/>
            </a:pPr>
            <a:r>
              <a:rPr lang="en"/>
              <a:t>First is an info button (i in a box) - this will take you to an explanation of your safe score (we’ll look at that in the next slide)</a:t>
            </a:r>
            <a:endParaRPr/>
          </a:p>
          <a:p>
            <a:pPr indent="0" lvl="0" marL="914400" rtl="0" algn="l">
              <a:spcBef>
                <a:spcPts val="0"/>
              </a:spcBef>
              <a:spcAft>
                <a:spcPts val="0"/>
              </a:spcAft>
              <a:buNone/>
            </a:pPr>
            <a:r>
              <a:t/>
            </a:r>
            <a:endParaRPr/>
          </a:p>
          <a:p>
            <a:pPr indent="-298450" lvl="1" marL="914400" rtl="0" algn="l">
              <a:spcBef>
                <a:spcPts val="0"/>
              </a:spcBef>
              <a:spcAft>
                <a:spcPts val="0"/>
              </a:spcAft>
              <a:buSzPts val="1100"/>
              <a:buAutoNum type="alphaLcPeriod"/>
            </a:pPr>
            <a:r>
              <a:rPr lang="en"/>
              <a:t>Right next to that button is a small downloard box (looks like a open box with an arrow) - the intent with this box here is to give each of use the opportunity to share (if you choose to) your safe score with others.  This functionality will be available soon.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490adcee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490adcee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a spend a few minutes and all do our first Self-Assessment together.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list of symptoms we use are straight from the CDC guidance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you can see there are just a few basic questions and THATS IT!  Easy!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Android - list</a:t>
            </a:r>
            <a:endParaRPr/>
          </a:p>
          <a:p>
            <a:pPr indent="-298450" lvl="0" marL="457200" rtl="0" algn="l">
              <a:spcBef>
                <a:spcPts val="0"/>
              </a:spcBef>
              <a:spcAft>
                <a:spcPts val="0"/>
              </a:spcAft>
              <a:buSzPts val="1100"/>
              <a:buChar char="●"/>
            </a:pPr>
            <a:r>
              <a:rPr lang="en"/>
              <a:t>Apple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FEEDBACK CHANCE - those of you on apple you will see two screens.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first asks if you are having symptoms YES or NO</a:t>
            </a:r>
            <a:endParaRPr/>
          </a:p>
          <a:p>
            <a:pPr indent="-298450" lvl="0" marL="457200" rtl="0" algn="l">
              <a:spcBef>
                <a:spcPts val="0"/>
              </a:spcBef>
              <a:spcAft>
                <a:spcPts val="0"/>
              </a:spcAft>
              <a:buSzPts val="1100"/>
              <a:buChar char="-"/>
            </a:pPr>
            <a:r>
              <a:rPr lang="en"/>
              <a:t>The second page shows you a list of symptoms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YOU FEEL LIKE ASKING YOU ABOUT SYMPTOMS FIRST DISCOURAGES YOU FROM LISTING POTENTIAL SYMPTOMS.  Would you rather have a list of symptoms with the last choice being I HAVE NO SYMPTOMS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e4824739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e4824739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most direct additions we have made from user feedback has been the function to report a close contact.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for the possibility that we come into contact with someone that we know tested positive for COVID, but doesn’t have the app.  This allows us to report the contact and update our Safe Score - HOW????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5237dae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5237dae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you Self-Assessment is completed, you will be given a safe score.  So how is your Safe Score calculated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 Your safe score is a numerical representation of your GPS </a:t>
            </a:r>
            <a:r>
              <a:rPr lang="en"/>
              <a:t>activity</a:t>
            </a:r>
            <a:r>
              <a:rPr lang="en"/>
              <a:t> in </a:t>
            </a:r>
            <a:r>
              <a:rPr lang="en"/>
              <a:t>parallel</a:t>
            </a:r>
            <a:r>
              <a:rPr lang="en"/>
              <a:t> with your Daily Self Assessment dat and symptoms</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The higher your score, the less at-risk you are, based on your activity.</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u="sng">
                <a:solidFill>
                  <a:schemeClr val="dk2"/>
                </a:solidFill>
              </a:rPr>
              <a:t>KATHLEEN DO WE HAVE ANY QUESTIONS.  DOES ANYONE HAVE A QUESTION AT THIS POINT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490adcee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490adcee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Tab 2 is an overview of your activity including any self-assessment info and information about places you visited or contacts that were made.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I’ve included 2 screenshots here...the first is a screenshot without any activity and the second one is what the activity tab will look like when there is information entered on symptoms and or on location and contacts.</a:t>
            </a:r>
            <a:endParaRPr/>
          </a:p>
          <a:p>
            <a:pPr indent="0" lvl="0" marL="457200" rtl="0" algn="l">
              <a:spcBef>
                <a:spcPts val="0"/>
              </a:spcBef>
              <a:spcAft>
                <a:spcPts val="0"/>
              </a:spcAft>
              <a:buNone/>
            </a:pPr>
            <a:r>
              <a:t/>
            </a:r>
            <a:endParaRPr/>
          </a:p>
          <a:p>
            <a:pPr indent="-298450" lvl="1" marL="914400" rtl="0" algn="l">
              <a:spcBef>
                <a:spcPts val="0"/>
              </a:spcBef>
              <a:spcAft>
                <a:spcPts val="0"/>
              </a:spcAft>
              <a:buSzPts val="1100"/>
              <a:buChar char="○"/>
            </a:pPr>
            <a:r>
              <a:rPr lang="en"/>
              <a:t>Remember your feedback will have a direct impact on how this will look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490adcee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490adcee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third tab is Safe2’s heat map function….</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Safe2’s heat map function will give you the ability to check out the locations around you or places you would like to go.  Information on the map will show you areas that have higher risks of COVID exposure based on the anonymous data from others in your community.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This can help you make decisions in realtime.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7490adcee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490adcee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rPr>
              <a:t>Notifications Preferences</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Reminders for Daily Self-Assessments</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Alerts when you Safe Score changes</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Alerts for any location risk changes</a:t>
            </a:r>
            <a:endParaRPr sz="1800">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Future Updates will include data management and registering your own COVID test</a:t>
            </a:r>
            <a:endParaRPr sz="1800">
              <a:solidFill>
                <a:schemeClr val="dk2"/>
              </a:solidFill>
            </a:endParaRPr>
          </a:p>
          <a:p>
            <a:pPr indent="0" lvl="0" marL="457200" rtl="0" algn="l">
              <a:spcBef>
                <a:spcPts val="0"/>
              </a:spcBef>
              <a:spcAft>
                <a:spcPts val="0"/>
              </a:spcAft>
              <a:buClr>
                <a:schemeClr val="dk1"/>
              </a:buClr>
              <a:buSzPts val="1100"/>
              <a:buFont typeface="Arial"/>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Editing your Home Area - to ensure that you are gettin multiple alerts becuase you are at home most of the time.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40bcfe21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40bcfe2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thats it! First i want to thank each and every one for allowing Safe2 to work with you on helping keep you, your families and community safe.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You will have a number of opportunities to provide feedback during the pilot.  </a:t>
            </a:r>
            <a:endParaRPr/>
          </a:p>
          <a:p>
            <a:pPr indent="-298450" lvl="1" marL="914400" rtl="0" algn="l">
              <a:spcBef>
                <a:spcPts val="0"/>
              </a:spcBef>
              <a:spcAft>
                <a:spcPts val="0"/>
              </a:spcAft>
              <a:buSzPts val="1100"/>
              <a:buChar char="○"/>
            </a:pPr>
            <a:r>
              <a:rPr lang="en"/>
              <a:t>After 3 days of use and again after a week, we will be send you a survey for feedback.</a:t>
            </a:r>
            <a:endParaRPr/>
          </a:p>
          <a:p>
            <a:pPr indent="0" lvl="0" marL="914400" rtl="0" algn="l">
              <a:spcBef>
                <a:spcPts val="0"/>
              </a:spcBef>
              <a:spcAft>
                <a:spcPts val="0"/>
              </a:spcAft>
              <a:buNone/>
            </a:pPr>
            <a:r>
              <a:t/>
            </a:r>
            <a:endParaRPr/>
          </a:p>
          <a:p>
            <a:pPr indent="-298450" lvl="1" marL="914400" rtl="0" algn="l">
              <a:spcBef>
                <a:spcPts val="0"/>
              </a:spcBef>
              <a:spcAft>
                <a:spcPts val="0"/>
              </a:spcAft>
              <a:buSzPts val="1100"/>
              <a:buChar char="○"/>
            </a:pPr>
            <a:r>
              <a:rPr lang="en"/>
              <a:t>I have also included my contact information here so that you can send any feedback you have directly to me.  </a:t>
            </a:r>
            <a:endParaRPr/>
          </a:p>
          <a:p>
            <a:pPr indent="-298450" lvl="2" marL="1371600" rtl="0" algn="l">
              <a:spcBef>
                <a:spcPts val="0"/>
              </a:spcBef>
              <a:spcAft>
                <a:spcPts val="0"/>
              </a:spcAft>
              <a:buSzPts val="1100"/>
              <a:buChar char="■"/>
            </a:pPr>
            <a:r>
              <a:rPr lang="en"/>
              <a:t>As the first 5 users this is very important, especially as we work to rollout the app to your colleagues in the coming days and weeks.</a:t>
            </a:r>
            <a:endParaRPr/>
          </a:p>
          <a:p>
            <a:pPr indent="-298450" lvl="2" marL="1371600" rtl="0" algn="l">
              <a:spcBef>
                <a:spcPts val="0"/>
              </a:spcBef>
              <a:spcAft>
                <a:spcPts val="0"/>
              </a:spcAft>
              <a:buSzPts val="1100"/>
              <a:buChar char="■"/>
            </a:pPr>
            <a:r>
              <a:rPr lang="en"/>
              <a:t>Feedback on the app itself</a:t>
            </a:r>
            <a:endParaRPr/>
          </a:p>
          <a:p>
            <a:pPr indent="-298450" lvl="2" marL="1371600" rtl="0" algn="l">
              <a:spcBef>
                <a:spcPts val="0"/>
              </a:spcBef>
              <a:spcAft>
                <a:spcPts val="0"/>
              </a:spcAft>
              <a:buSzPts val="1100"/>
              <a:buChar char="■"/>
            </a:pPr>
            <a:r>
              <a:rPr lang="en"/>
              <a:t>Info on any bugs that you encouter</a:t>
            </a:r>
            <a:endParaRPr/>
          </a:p>
          <a:p>
            <a:pPr indent="-298450" lvl="2" marL="1371600" rtl="0" algn="l">
              <a:spcBef>
                <a:spcPts val="0"/>
              </a:spcBef>
              <a:spcAft>
                <a:spcPts val="0"/>
              </a:spcAft>
              <a:buSzPts val="1100"/>
              <a:buChar char="■"/>
            </a:pPr>
            <a:r>
              <a:rPr lang="en"/>
              <a:t>Ideas you might to make it better</a:t>
            </a:r>
            <a:endParaRPr/>
          </a:p>
          <a:p>
            <a:pPr indent="-298450" lvl="2" marL="1371600" rtl="0" algn="l">
              <a:spcBef>
                <a:spcPts val="0"/>
              </a:spcBef>
              <a:spcAft>
                <a:spcPts val="0"/>
              </a:spcAft>
              <a:buSzPts val="1100"/>
              <a:buChar char="■"/>
            </a:pPr>
            <a:r>
              <a:rPr lang="en"/>
              <a:t>Feedback on this presentation before we roll it out to the large Catholic </a:t>
            </a:r>
            <a:r>
              <a:rPr lang="en"/>
              <a:t>Charities</a:t>
            </a:r>
            <a:r>
              <a:rPr lang="en"/>
              <a:t> Staff</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I’d like to thank you all again for your Leadership in this difficult time!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Your flexibility, patience and determination during this pilot will help us all!</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Your engagement and feedback will us make the best product we can to help us all through this difficult time.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END THE PRESENTATION HERE BACK TO CAMERA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going to stop there.  Does anyone have any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we end, </a:t>
            </a:r>
            <a:r>
              <a:rPr b="1" lang="en">
                <a:solidFill>
                  <a:srgbClr val="404040"/>
                </a:solidFill>
                <a:highlight>
                  <a:srgbClr val="FFFFFF"/>
                </a:highlight>
              </a:rPr>
              <a:t>Eduardo is there any final words you like to leave us with?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4082e3e7d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4082e3e7d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So let me tell you what we are going to accomplish today. </a:t>
            </a:r>
            <a:endParaRPr/>
          </a:p>
          <a:p>
            <a:pPr indent="0" lvl="0" marL="457200" rtl="0" algn="l">
              <a:spcBef>
                <a:spcPts val="0"/>
              </a:spcBef>
              <a:spcAft>
                <a:spcPts val="0"/>
              </a:spcAft>
              <a:buNone/>
            </a:pPr>
            <a:r>
              <a:rPr lang="en"/>
              <a:t> </a:t>
            </a:r>
            <a:endParaRPr/>
          </a:p>
          <a:p>
            <a:pPr indent="-298450" lvl="0" marL="457200" rtl="0" algn="l">
              <a:spcBef>
                <a:spcPts val="0"/>
              </a:spcBef>
              <a:spcAft>
                <a:spcPts val="0"/>
              </a:spcAft>
              <a:buSzPts val="1100"/>
              <a:buChar char="●"/>
            </a:pPr>
            <a:r>
              <a:rPr lang="en"/>
              <a:t>We have already started by telling you a little bit about Safe2.  We will spend a few minutes telling you about the Safe2 COVID-19 app and this pilot project.</a:t>
            </a:r>
            <a:endParaRPr/>
          </a:p>
          <a:p>
            <a:pPr indent="0" lvl="0" marL="0" rtl="0" algn="l">
              <a:spcBef>
                <a:spcPts val="0"/>
              </a:spcBef>
              <a:spcAft>
                <a:spcPts val="0"/>
              </a:spcAft>
              <a:buNone/>
            </a:pPr>
            <a:r>
              <a:t/>
            </a:r>
            <a:endParaRPr/>
          </a:p>
          <a:p>
            <a:pPr indent="-298450" lvl="0" marL="914400" rtl="0" algn="l">
              <a:spcBef>
                <a:spcPts val="0"/>
              </a:spcBef>
              <a:spcAft>
                <a:spcPts val="0"/>
              </a:spcAft>
              <a:buSzPts val="1100"/>
              <a:buChar char="●"/>
            </a:pPr>
            <a:r>
              <a:rPr lang="en"/>
              <a:t>THE MOST IMPORATANT THING TO REMEMBER IS THAT ALL OF YOU HAVE BEEN IDENFITIED AS EXTREMELY CAPABLE USERS OF TECHNOLOGY AND ARE THE FIRST PARTICIPANTS IN THE PILOT</a:t>
            </a:r>
            <a:endParaRPr/>
          </a:p>
          <a:p>
            <a:pPr indent="0" lvl="0" marL="0" rtl="0" algn="l">
              <a:spcBef>
                <a:spcPts val="0"/>
              </a:spcBef>
              <a:spcAft>
                <a:spcPts val="0"/>
              </a:spcAft>
              <a:buNone/>
            </a:pPr>
            <a:r>
              <a:t/>
            </a:r>
            <a:endParaRPr/>
          </a:p>
          <a:p>
            <a:pPr indent="-298450" lvl="0" marL="914400" rtl="0" algn="l">
              <a:spcBef>
                <a:spcPts val="0"/>
              </a:spcBef>
              <a:spcAft>
                <a:spcPts val="0"/>
              </a:spcAft>
              <a:buSzPts val="1100"/>
              <a:buChar char="●"/>
            </a:pPr>
            <a:r>
              <a:rPr lang="en"/>
              <a:t>SO IN ADDITION TO YOUR FEEDBACK ON THE APP...WE ALSO WANT YOUR FEEDBACK ON THIS PRESENTATION AS THE FORM WE WILL USE AS WE ROLLOUT TO ADDITIONAL STAFF.  </a:t>
            </a:r>
            <a:endParaRPr/>
          </a:p>
          <a:p>
            <a:pPr indent="0" lvl="0" marL="914400" rtl="0" algn="l">
              <a:spcBef>
                <a:spcPts val="0"/>
              </a:spcBef>
              <a:spcAft>
                <a:spcPts val="0"/>
              </a:spcAft>
              <a:buNone/>
            </a:pPr>
            <a:r>
              <a:t/>
            </a:r>
            <a:endParaRPr/>
          </a:p>
          <a:p>
            <a:pPr indent="-298450" lvl="0" marL="914400" rtl="0" algn="l">
              <a:spcBef>
                <a:spcPts val="0"/>
              </a:spcBef>
              <a:spcAft>
                <a:spcPts val="0"/>
              </a:spcAft>
              <a:buSzPts val="1100"/>
              <a:buChar char="●"/>
            </a:pPr>
            <a:r>
              <a:rPr lang="en"/>
              <a:t>IF YOU THINK WE HAVE TOO MUCH OR NOT ENOUGH...PLEASE LET US KNOW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will then go through the App, highlight some of the features, and show you how to use it.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We will also show you what some of the functions will look like as the app develops with your feedback and input.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I will encourage to follow along on your device if you can.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 will also have some time to take any questions you might have.  We’ll check in regularly</a:t>
            </a:r>
            <a:endParaRPr/>
          </a:p>
          <a:p>
            <a:pPr indent="-298450" lvl="1" marL="914400" rtl="0" algn="l">
              <a:spcBef>
                <a:spcPts val="0"/>
              </a:spcBef>
              <a:spcAft>
                <a:spcPts val="0"/>
              </a:spcAft>
              <a:buSzPts val="1100"/>
              <a:buChar char="○"/>
            </a:pPr>
            <a:r>
              <a:rPr lang="en"/>
              <a:t>PLEASE USE THE CHAT FUNCTION OF THIS WEBINAR TO CAPTURE ANY QUESTIONS YOU MIGHT HAVE SO THAT WE CAN ENSURE AND GET ANSWERS BACK FOR EVERYTHING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solidFill>
                  <a:srgbClr val="FF0000"/>
                </a:solidFill>
              </a:rPr>
              <a:t>ANY QUESTIONS BEFORE WE GET STARTED</a:t>
            </a:r>
            <a:endParaRPr b="1" u="sng">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4082e3e7d_0_2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000">
                <a:solidFill>
                  <a:srgbClr val="394B5E"/>
                </a:solidFill>
              </a:rPr>
              <a:t>As a Pilot Community, Catholic Charities will become one of the first partners to pilot the new Safe2 COVID App.  </a:t>
            </a:r>
            <a:endParaRPr sz="1000">
              <a:solidFill>
                <a:srgbClr val="394B5E"/>
              </a:solidFill>
            </a:endParaRPr>
          </a:p>
          <a:p>
            <a:pPr indent="0" lvl="0" marL="457200" rtl="0" algn="l">
              <a:lnSpc>
                <a:spcPct val="130000"/>
              </a:lnSpc>
              <a:spcBef>
                <a:spcPts val="0"/>
              </a:spcBef>
              <a:spcAft>
                <a:spcPts val="0"/>
              </a:spcAft>
              <a:buNone/>
            </a:pPr>
            <a:r>
              <a:t/>
            </a:r>
            <a:endParaRPr sz="1000">
              <a:solidFill>
                <a:srgbClr val="394B5E"/>
              </a:solidFill>
            </a:endParaRPr>
          </a:p>
          <a:p>
            <a:pPr indent="-292100" lvl="0" marL="457200" rtl="0" algn="l">
              <a:lnSpc>
                <a:spcPct val="130000"/>
              </a:lnSpc>
              <a:spcBef>
                <a:spcPts val="0"/>
              </a:spcBef>
              <a:spcAft>
                <a:spcPts val="0"/>
              </a:spcAft>
              <a:buClr>
                <a:srgbClr val="394B5E"/>
              </a:buClr>
              <a:buSzPts val="1000"/>
              <a:buChar char="●"/>
            </a:pPr>
            <a:r>
              <a:rPr lang="en" sz="1000">
                <a:solidFill>
                  <a:srgbClr val="394B5E"/>
                </a:solidFill>
              </a:rPr>
              <a:t>You will have the opportunity to use the app</a:t>
            </a:r>
            <a:endParaRPr sz="1000">
              <a:solidFill>
                <a:srgbClr val="394B5E"/>
              </a:solidFill>
            </a:endParaRPr>
          </a:p>
          <a:p>
            <a:pPr indent="0" lvl="0" marL="914400" rtl="0" algn="l">
              <a:lnSpc>
                <a:spcPct val="130000"/>
              </a:lnSpc>
              <a:spcBef>
                <a:spcPts val="0"/>
              </a:spcBef>
              <a:spcAft>
                <a:spcPts val="0"/>
              </a:spcAft>
              <a:buNone/>
            </a:pPr>
            <a:r>
              <a:t/>
            </a:r>
            <a:endParaRPr sz="1000">
              <a:solidFill>
                <a:srgbClr val="394B5E"/>
              </a:solidFill>
            </a:endParaRPr>
          </a:p>
          <a:p>
            <a:pPr indent="-292100" lvl="0" marL="457200" rtl="0" algn="l">
              <a:lnSpc>
                <a:spcPct val="130000"/>
              </a:lnSpc>
              <a:spcBef>
                <a:spcPts val="0"/>
              </a:spcBef>
              <a:spcAft>
                <a:spcPts val="0"/>
              </a:spcAft>
              <a:buClr>
                <a:srgbClr val="394B5E"/>
              </a:buClr>
              <a:buSzPts val="1000"/>
              <a:buChar char="●"/>
            </a:pPr>
            <a:r>
              <a:rPr lang="en" sz="1000">
                <a:solidFill>
                  <a:srgbClr val="394B5E"/>
                </a:solidFill>
              </a:rPr>
              <a:t>As a part of the Pilot team you will have the opportunity to give us feedback about how the app is working, give us your ideas for how it better help build a better app</a:t>
            </a:r>
            <a:endParaRPr sz="1000">
              <a:solidFill>
                <a:srgbClr val="394B5E"/>
              </a:solidFill>
            </a:endParaRPr>
          </a:p>
          <a:p>
            <a:pPr indent="0" lvl="0" marL="914400" rtl="0" algn="l">
              <a:lnSpc>
                <a:spcPct val="130000"/>
              </a:lnSpc>
              <a:spcBef>
                <a:spcPts val="0"/>
              </a:spcBef>
              <a:spcAft>
                <a:spcPts val="0"/>
              </a:spcAft>
              <a:buNone/>
            </a:pPr>
            <a:r>
              <a:t/>
            </a:r>
            <a:endParaRPr sz="1000">
              <a:solidFill>
                <a:srgbClr val="394B5E"/>
              </a:solidFill>
            </a:endParaRPr>
          </a:p>
          <a:p>
            <a:pPr indent="-292100" lvl="0" marL="457200" rtl="0" algn="l">
              <a:lnSpc>
                <a:spcPct val="130000"/>
              </a:lnSpc>
              <a:spcBef>
                <a:spcPts val="0"/>
              </a:spcBef>
              <a:spcAft>
                <a:spcPts val="0"/>
              </a:spcAft>
              <a:buClr>
                <a:srgbClr val="394B5E"/>
              </a:buClr>
              <a:buSzPts val="1000"/>
              <a:buChar char="●"/>
            </a:pPr>
            <a:r>
              <a:rPr lang="en" sz="1000">
                <a:solidFill>
                  <a:srgbClr val="394B5E"/>
                </a:solidFill>
              </a:rPr>
              <a:t>Over the course of the next few days and weeks, your leadership will help the entire community. SO THANK YOU</a:t>
            </a:r>
            <a:endParaRPr sz="1000">
              <a:solidFill>
                <a:srgbClr val="394B5E"/>
              </a:solidFill>
            </a:endParaRPr>
          </a:p>
          <a:p>
            <a:pPr indent="0" lvl="0" marL="457200" rtl="0" algn="l">
              <a:lnSpc>
                <a:spcPct val="130000"/>
              </a:lnSpc>
              <a:spcBef>
                <a:spcPts val="0"/>
              </a:spcBef>
              <a:spcAft>
                <a:spcPts val="0"/>
              </a:spcAft>
              <a:buNone/>
            </a:pPr>
            <a:r>
              <a:t/>
            </a:r>
            <a:endParaRPr sz="1000">
              <a:solidFill>
                <a:srgbClr val="394B5E"/>
              </a:solidFill>
            </a:endParaRPr>
          </a:p>
          <a:p>
            <a:pPr indent="-292100" lvl="0" marL="457200" rtl="0" algn="l">
              <a:lnSpc>
                <a:spcPct val="130000"/>
              </a:lnSpc>
              <a:spcBef>
                <a:spcPts val="0"/>
              </a:spcBef>
              <a:spcAft>
                <a:spcPts val="0"/>
              </a:spcAft>
              <a:buClr>
                <a:srgbClr val="394B5E"/>
              </a:buClr>
              <a:buSzPts val="1000"/>
              <a:buChar char="●"/>
            </a:pPr>
            <a:r>
              <a:rPr lang="en" sz="1000">
                <a:solidFill>
                  <a:srgbClr val="394B5E"/>
                </a:solidFill>
              </a:rPr>
              <a:t>Let's take a look at a quick video to help give you a sense of the Safe2 App does.</a:t>
            </a:r>
            <a:endParaRPr sz="1000">
              <a:solidFill>
                <a:srgbClr val="394B5E"/>
              </a:solidFill>
            </a:endParaRPr>
          </a:p>
          <a:p>
            <a:pPr indent="-292100" lvl="1" marL="914400" rtl="0" algn="l">
              <a:lnSpc>
                <a:spcPct val="130000"/>
              </a:lnSpc>
              <a:spcBef>
                <a:spcPts val="0"/>
              </a:spcBef>
              <a:spcAft>
                <a:spcPts val="0"/>
              </a:spcAft>
              <a:buClr>
                <a:srgbClr val="394B5E"/>
              </a:buClr>
              <a:buSzPts val="1000"/>
              <a:buChar char="○"/>
            </a:pPr>
            <a:r>
              <a:rPr lang="en" sz="1000">
                <a:solidFill>
                  <a:srgbClr val="394B5E"/>
                </a:solidFill>
              </a:rPr>
              <a:t>Everyone please go to safe2.org and watch the one minute video on the screen</a:t>
            </a:r>
            <a:endParaRPr sz="1000">
              <a:solidFill>
                <a:srgbClr val="394B5E"/>
              </a:solidFill>
            </a:endParaRPr>
          </a:p>
          <a:p>
            <a:pPr indent="0" lvl="0" marL="457200" rtl="0" algn="l">
              <a:lnSpc>
                <a:spcPct val="130000"/>
              </a:lnSpc>
              <a:spcBef>
                <a:spcPts val="0"/>
              </a:spcBef>
              <a:spcAft>
                <a:spcPts val="0"/>
              </a:spcAft>
              <a:buNone/>
            </a:pPr>
            <a:r>
              <a:t/>
            </a:r>
            <a:endParaRPr sz="1000">
              <a:solidFill>
                <a:srgbClr val="394B5E"/>
              </a:solidFill>
            </a:endParaRPr>
          </a:p>
        </p:txBody>
      </p:sp>
      <p:sp>
        <p:nvSpPr>
          <p:cNvPr id="154" name="Google Shape;154;g84082e3e7d_0_2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490adcee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490adcee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Download and Installation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Each of you recieved download instructions prior to this call.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
              <a:t>I’d like to highlight just a couple of things about the download process in case you haven’t had the opportunity to finish downloading the app.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en">
                <a:solidFill>
                  <a:schemeClr val="dk2"/>
                </a:solidFill>
                <a:latin typeface="Roboto"/>
                <a:ea typeface="Roboto"/>
                <a:cs typeface="Roboto"/>
                <a:sym typeface="Roboto"/>
              </a:rPr>
              <a:t>Apple</a:t>
            </a:r>
            <a:endParaRPr b="1">
              <a:solidFill>
                <a:schemeClr val="dk2"/>
              </a:solidFill>
              <a:latin typeface="Roboto"/>
              <a:ea typeface="Roboto"/>
              <a:cs typeface="Roboto"/>
              <a:sym typeface="Roboto"/>
            </a:endParaRPr>
          </a:p>
          <a:p>
            <a:pPr indent="-298450" lvl="0" marL="457200" rtl="0" algn="l">
              <a:lnSpc>
                <a:spcPct val="115000"/>
              </a:lnSpc>
              <a:spcBef>
                <a:spcPts val="1600"/>
              </a:spcBef>
              <a:spcAft>
                <a:spcPts val="0"/>
              </a:spcAft>
              <a:buClr>
                <a:schemeClr val="dk2"/>
              </a:buClr>
              <a:buSzPts val="1100"/>
              <a:buFont typeface="Roboto"/>
              <a:buChar char="-"/>
            </a:pPr>
            <a:r>
              <a:rPr lang="en">
                <a:solidFill>
                  <a:schemeClr val="dk2"/>
                </a:solidFill>
                <a:latin typeface="Roboto"/>
                <a:ea typeface="Roboto"/>
                <a:cs typeface="Roboto"/>
                <a:sym typeface="Roboto"/>
              </a:rPr>
              <a:t>Apple App Store Connect</a:t>
            </a:r>
            <a:endParaRPr>
              <a:solidFill>
                <a:schemeClr val="dk2"/>
              </a:solidFill>
              <a:latin typeface="Roboto"/>
              <a:ea typeface="Roboto"/>
              <a:cs typeface="Roboto"/>
              <a:sym typeface="Roboto"/>
            </a:endParaRPr>
          </a:p>
          <a:p>
            <a:pPr indent="-298450" lvl="0" marL="457200" rtl="0" algn="l">
              <a:lnSpc>
                <a:spcPct val="115000"/>
              </a:lnSpc>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TestFlight</a:t>
            </a:r>
            <a:endParaRPr>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Please note that you can manage notifications inside test flight</a:t>
            </a:r>
            <a:endParaRPr>
              <a:solidFill>
                <a:schemeClr val="dk2"/>
              </a:solidFill>
              <a:latin typeface="Roboto"/>
              <a:ea typeface="Roboto"/>
              <a:cs typeface="Roboto"/>
              <a:sym typeface="Roboto"/>
            </a:endParaRPr>
          </a:p>
          <a:p>
            <a:pPr indent="0" lvl="0" marL="0" rtl="0" algn="l">
              <a:lnSpc>
                <a:spcPct val="115000"/>
              </a:lnSpc>
              <a:spcBef>
                <a:spcPts val="1600"/>
              </a:spcBef>
              <a:spcAft>
                <a:spcPts val="0"/>
              </a:spcAft>
              <a:buNone/>
            </a:pPr>
            <a:r>
              <a:rPr b="1" lang="en">
                <a:solidFill>
                  <a:schemeClr val="dk2"/>
                </a:solidFill>
                <a:latin typeface="Roboto"/>
                <a:ea typeface="Roboto"/>
                <a:cs typeface="Roboto"/>
                <a:sym typeface="Roboto"/>
              </a:rPr>
              <a:t>Android</a:t>
            </a:r>
            <a:endParaRPr b="1">
              <a:solidFill>
                <a:schemeClr val="dk2"/>
              </a:solidFill>
              <a:latin typeface="Roboto"/>
              <a:ea typeface="Roboto"/>
              <a:cs typeface="Roboto"/>
              <a:sym typeface="Roboto"/>
            </a:endParaRPr>
          </a:p>
          <a:p>
            <a:pPr indent="-298450" lvl="0" marL="457200" rtl="0" algn="l">
              <a:lnSpc>
                <a:spcPct val="115000"/>
              </a:lnSpc>
              <a:spcBef>
                <a:spcPts val="1600"/>
              </a:spcBef>
              <a:spcAft>
                <a:spcPts val="0"/>
              </a:spcAft>
              <a:buClr>
                <a:schemeClr val="dk2"/>
              </a:buClr>
              <a:buSzPts val="1100"/>
              <a:buFont typeface="Roboto"/>
              <a:buChar char="-"/>
            </a:pPr>
            <a:r>
              <a:rPr lang="en">
                <a:solidFill>
                  <a:schemeClr val="dk2"/>
                </a:solidFill>
                <a:latin typeface="Roboto"/>
                <a:ea typeface="Roboto"/>
                <a:cs typeface="Roboto"/>
                <a:sym typeface="Roboto"/>
              </a:rPr>
              <a:t>Download the .apk file</a:t>
            </a:r>
            <a:endParaRPr>
              <a:solidFill>
                <a:schemeClr val="dk2"/>
              </a:solidFill>
              <a:latin typeface="Roboto"/>
              <a:ea typeface="Roboto"/>
              <a:cs typeface="Roboto"/>
              <a:sym typeface="Roboto"/>
            </a:endParaRPr>
          </a:p>
          <a:p>
            <a:pPr indent="-298450" lvl="0" marL="457200" rtl="0" algn="l">
              <a:lnSpc>
                <a:spcPct val="115000"/>
              </a:lnSpc>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Blocked by Play Store</a:t>
            </a:r>
            <a:endParaRPr>
              <a:solidFill>
                <a:schemeClr val="dk2"/>
              </a:solidFill>
              <a:latin typeface="Roboto"/>
              <a:ea typeface="Roboto"/>
              <a:cs typeface="Roboto"/>
              <a:sym typeface="Roboto"/>
            </a:endParaRPr>
          </a:p>
          <a:p>
            <a:pPr indent="-298450" lvl="0" marL="457200" rtl="0" algn="l">
              <a:lnSpc>
                <a:spcPct val="115000"/>
              </a:lnSpc>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Install Anyway</a:t>
            </a:r>
            <a:endParaRPr/>
          </a:p>
          <a:p>
            <a:pPr indent="0" lvl="0" marL="0" rtl="0" algn="l">
              <a:spcBef>
                <a:spcPts val="1600"/>
              </a:spcBef>
              <a:spcAft>
                <a:spcPts val="0"/>
              </a:spcAft>
              <a:buNone/>
            </a:pPr>
            <a:r>
              <a:t/>
            </a:r>
            <a:endParaRPr/>
          </a:p>
          <a:p>
            <a:pPr indent="-298450" lvl="0" marL="457200" rtl="0" algn="l">
              <a:spcBef>
                <a:spcPts val="0"/>
              </a:spcBef>
              <a:spcAft>
                <a:spcPts val="0"/>
              </a:spcAft>
              <a:buSzPts val="1100"/>
              <a:buChar char="●"/>
            </a:pPr>
            <a:r>
              <a:rPr lang="en"/>
              <a:t>If you are still having a hard time downloading or installing.  I’m gonna ask that you make a note in the chat function or email me at the end of this call and we can work on on one.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u="sng"/>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7490adcee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490adcee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the app is going to start informing you on what its going to do and the functions it has.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you can see some basic </a:t>
            </a:r>
            <a:r>
              <a:rPr lang="en"/>
              <a:t>information</a:t>
            </a:r>
            <a:r>
              <a:rPr lang="en"/>
              <a:t>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The </a:t>
            </a:r>
            <a:r>
              <a:rPr lang="en"/>
              <a:t>Safe 2</a:t>
            </a:r>
            <a:r>
              <a:rPr lang="en"/>
              <a:t> App is your early warning system for COVID-19</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It securely uses your phones GPS and Bluetooth system to alert you of any contacts or locations that might at high risk for COVID-19 exposure.</a:t>
            </a:r>
            <a:endParaRPr/>
          </a:p>
          <a:p>
            <a:pPr indent="0" lvl="0" marL="9144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You can can check in daily in a simple wellness check that will ask you about testing or any potential symptoms you might be having</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all click next.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7490adcee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490adcee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screen shows us more info our how Safe2 protects your data</a:t>
            </a:r>
            <a:endParaRPr/>
          </a:p>
          <a:p>
            <a:pPr indent="0" lvl="0" marL="0" rtl="0" algn="l">
              <a:lnSpc>
                <a:spcPct val="130000"/>
              </a:lnSpc>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The Safe2 app never reports personal identification information</a:t>
            </a:r>
            <a:endParaRPr/>
          </a:p>
          <a:p>
            <a:pPr indent="0" lvl="0" marL="457200" rtl="0" algn="l">
              <a:spcBef>
                <a:spcPts val="0"/>
              </a:spcBef>
              <a:spcAft>
                <a:spcPts val="0"/>
              </a:spcAft>
              <a:buNone/>
            </a:pPr>
            <a:r>
              <a:t/>
            </a:r>
            <a:endParaRPr/>
          </a:p>
          <a:p>
            <a:pPr indent="-298450" lvl="0" marL="457200" rtl="0" algn="l">
              <a:spcBef>
                <a:spcPts val="0"/>
              </a:spcBef>
              <a:spcAft>
                <a:spcPts val="0"/>
              </a:spcAft>
              <a:buClr>
                <a:schemeClr val="dk2"/>
              </a:buClr>
              <a:buSzPts val="1100"/>
              <a:buChar char="●"/>
            </a:pPr>
            <a:r>
              <a:rPr lang="en" sz="1000">
                <a:solidFill>
                  <a:srgbClr val="394B5E"/>
                </a:solidFill>
              </a:rPr>
              <a:t>All of your data stays securely on your device with one exception. If your safe score drops too low, anonymized location data - only from likely contagious periods - is shared with your community to notify others of possible exposure.</a:t>
            </a:r>
            <a:endParaRPr>
              <a:solidFill>
                <a:schemeClr val="dk2"/>
              </a:solidFill>
            </a:endParaRPr>
          </a:p>
          <a:p>
            <a:pPr indent="0" lvl="0" marL="914400" rtl="0" algn="l">
              <a:spcBef>
                <a:spcPts val="0"/>
              </a:spcBef>
              <a:spcAft>
                <a:spcPts val="0"/>
              </a:spcAft>
              <a:buNone/>
            </a:pPr>
            <a:r>
              <a:t/>
            </a:r>
            <a:endParaRPr>
              <a:solidFill>
                <a:schemeClr val="dk2"/>
              </a:solidFill>
            </a:endParaRPr>
          </a:p>
          <a:p>
            <a:pPr indent="-298450" lvl="1" marL="914400" rtl="0" algn="l">
              <a:spcBef>
                <a:spcPts val="0"/>
              </a:spcBef>
              <a:spcAft>
                <a:spcPts val="0"/>
              </a:spcAft>
              <a:buClr>
                <a:schemeClr val="dk2"/>
              </a:buClr>
              <a:buSzPts val="1100"/>
              <a:buChar char="○"/>
            </a:pPr>
            <a:r>
              <a:rPr lang="en">
                <a:solidFill>
                  <a:schemeClr val="dk2"/>
                </a:solidFill>
              </a:rPr>
              <a:t>If and when that data is sent to a Safe2 cloud server, the data is fully encrypted and anonymous</a:t>
            </a:r>
            <a:endParaRPr>
              <a:solidFill>
                <a:schemeClr val="dk2"/>
              </a:solidFill>
            </a:endParaRPr>
          </a:p>
          <a:p>
            <a:pPr indent="0" lvl="0" marL="914400" rtl="0" algn="l">
              <a:spcBef>
                <a:spcPts val="0"/>
              </a:spcBef>
              <a:spcAft>
                <a:spcPts val="0"/>
              </a:spcAft>
              <a:buNone/>
            </a:pPr>
            <a:r>
              <a:t/>
            </a:r>
            <a:endParaRPr>
              <a:solidFill>
                <a:schemeClr val="dk2"/>
              </a:solidFill>
            </a:endParaRPr>
          </a:p>
          <a:p>
            <a:pPr indent="-298450" lvl="1" marL="914400" rtl="0" algn="l">
              <a:spcBef>
                <a:spcPts val="0"/>
              </a:spcBef>
              <a:spcAft>
                <a:spcPts val="0"/>
              </a:spcAft>
              <a:buClr>
                <a:schemeClr val="dk2"/>
              </a:buClr>
              <a:buSzPts val="1100"/>
              <a:buChar char="○"/>
            </a:pPr>
            <a:r>
              <a:rPr lang="en">
                <a:solidFill>
                  <a:schemeClr val="dk2"/>
                </a:solidFill>
              </a:rPr>
              <a:t>Any and all data is destroyed after 45 days (current versions may reference 60 days but that is being updated)</a:t>
            </a:r>
            <a:endParaRPr>
              <a:solidFill>
                <a:schemeClr val="dk2"/>
              </a:solidFill>
            </a:endParaRPr>
          </a:p>
          <a:p>
            <a:pPr indent="0" lvl="0" marL="0" rtl="0" algn="l">
              <a:spcBef>
                <a:spcPts val="0"/>
              </a:spcBef>
              <a:spcAft>
                <a:spcPts val="0"/>
              </a:spcAft>
              <a:buNone/>
            </a:pPr>
            <a:r>
              <a:t/>
            </a:r>
            <a:endParaRPr>
              <a:solidFill>
                <a:schemeClr val="dk2"/>
              </a:solidFill>
            </a:endParaRPr>
          </a:p>
          <a:p>
            <a:pPr indent="-298450" lvl="0" marL="457200" rtl="0" algn="l">
              <a:spcBef>
                <a:spcPts val="0"/>
              </a:spcBef>
              <a:spcAft>
                <a:spcPts val="0"/>
              </a:spcAft>
              <a:buClr>
                <a:schemeClr val="dk2"/>
              </a:buClr>
              <a:buSzPts val="1100"/>
              <a:buChar char="●"/>
            </a:pPr>
            <a:r>
              <a:rPr lang="en">
                <a:solidFill>
                  <a:srgbClr val="222222"/>
                </a:solidFill>
                <a:highlight>
                  <a:srgbClr val="FFFFFF"/>
                </a:highlight>
              </a:rPr>
              <a:t>Your data is on your phone, anonymous and not shared with Catholic Charities, or any public or governmental agency. It does not create an ant trail of where you have been and can be deleted at any time. </a:t>
            </a:r>
            <a:endParaRPr>
              <a:solidFill>
                <a:srgbClr val="222222"/>
              </a:solidFill>
              <a:highlight>
                <a:srgbClr val="FFFFFF"/>
              </a:highlight>
            </a:endParaRPr>
          </a:p>
          <a:p>
            <a:pPr indent="0" lvl="0" marL="457200" rtl="0" algn="l">
              <a:spcBef>
                <a:spcPts val="0"/>
              </a:spcBef>
              <a:spcAft>
                <a:spcPts val="0"/>
              </a:spcAft>
              <a:buNone/>
            </a:pPr>
            <a:r>
              <a:t/>
            </a:r>
            <a:endParaRPr>
              <a:solidFill>
                <a:srgbClr val="222222"/>
              </a:solidFill>
              <a:highlight>
                <a:srgbClr val="FFFFFF"/>
              </a:highlight>
            </a:endParaRPr>
          </a:p>
          <a:p>
            <a:pPr indent="-298450" lvl="0" marL="457200" rtl="0" algn="l">
              <a:spcBef>
                <a:spcPts val="0"/>
              </a:spcBef>
              <a:spcAft>
                <a:spcPts val="0"/>
              </a:spcAft>
              <a:buClr>
                <a:schemeClr val="dk2"/>
              </a:buClr>
              <a:buSzPts val="1100"/>
              <a:buChar char="●"/>
            </a:pPr>
            <a:r>
              <a:rPr lang="en">
                <a:solidFill>
                  <a:srgbClr val="222222"/>
                </a:solidFill>
                <a:highlight>
                  <a:srgbClr val="FFFFFF"/>
                </a:highlight>
              </a:rPr>
              <a:t>Not only is there no ant trail with your name on it, there’s no ant trail at all!</a:t>
            </a:r>
            <a:endParaRPr>
              <a:solidFill>
                <a:srgbClr val="222222"/>
              </a:solidFill>
              <a:highlight>
                <a:srgbClr val="FFFFFF"/>
              </a:highlight>
            </a:endParaRPr>
          </a:p>
          <a:p>
            <a:pPr indent="0" lvl="0" marL="457200" rtl="0" algn="l">
              <a:spcBef>
                <a:spcPts val="0"/>
              </a:spcBef>
              <a:spcAft>
                <a:spcPts val="0"/>
              </a:spcAft>
              <a:buNone/>
            </a:pPr>
            <a:r>
              <a:t/>
            </a:r>
            <a:endParaRPr>
              <a:solidFill>
                <a:schemeClr val="dk2"/>
              </a:solidFill>
            </a:endParaRPr>
          </a:p>
          <a:p>
            <a:pPr indent="0" lvl="0" marL="45720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b="1" u="sng">
              <a:solidFill>
                <a:schemeClr val="dk2"/>
              </a:solidFill>
            </a:endParaRPr>
          </a:p>
          <a:p>
            <a:pPr indent="0" lvl="0" marL="0" rtl="0" algn="l">
              <a:spcBef>
                <a:spcPts val="0"/>
              </a:spcBef>
              <a:spcAft>
                <a:spcPts val="0"/>
              </a:spcAft>
              <a:buNone/>
            </a:pPr>
            <a:r>
              <a:rPr b="1" lang="en" u="sng">
                <a:solidFill>
                  <a:schemeClr val="dk2"/>
                </a:solidFill>
              </a:rPr>
              <a:t>KATHLEEN DO WE HAVE ANY QUESTIONS.  DOES ANYONE HAVE A QUESTION AT THIS POINT</a:t>
            </a:r>
            <a:endParaRPr b="1" u="sng"/>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490adcee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490adcee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Our next screens talk more about how the Safe2 app works</a:t>
            </a:r>
            <a:endParaRPr>
              <a:solidFill>
                <a:schemeClr val="dk2"/>
              </a:solidFill>
            </a:endParaRPr>
          </a:p>
          <a:p>
            <a:pPr indent="0" lvl="0" marL="457200" rtl="0" algn="l">
              <a:lnSpc>
                <a:spcPct val="115000"/>
              </a:lnSpc>
              <a:spcBef>
                <a:spcPts val="0"/>
              </a:spcBef>
              <a:spcAft>
                <a:spcPts val="0"/>
              </a:spcAft>
              <a:buNone/>
            </a:pPr>
            <a:r>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Each day will you be asked to record any symptoms you may be feeling at least once a day</a:t>
            </a:r>
            <a:endParaRPr>
              <a:solidFill>
                <a:schemeClr val="dk2"/>
              </a:solidFill>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These daily assessments and your daily activity will produce your  </a:t>
            </a:r>
            <a:r>
              <a:rPr b="1" lang="en">
                <a:solidFill>
                  <a:schemeClr val="dk2"/>
                </a:solidFill>
              </a:rPr>
              <a:t>Safe Score</a:t>
            </a:r>
            <a:endParaRPr b="1">
              <a:solidFill>
                <a:schemeClr val="dk2"/>
              </a:solidFill>
            </a:endParaRPr>
          </a:p>
          <a:p>
            <a:pPr indent="0" lvl="0" marL="457200" rtl="0" algn="l">
              <a:lnSpc>
                <a:spcPct val="115000"/>
              </a:lnSpc>
              <a:spcBef>
                <a:spcPts val="0"/>
              </a:spcBef>
              <a:spcAft>
                <a:spcPts val="0"/>
              </a:spcAft>
              <a:buClr>
                <a:schemeClr val="dk1"/>
              </a:buClr>
              <a:buSzPts val="1100"/>
              <a:buFont typeface="Arial"/>
              <a:buNone/>
            </a:pPr>
            <a:r>
              <a:t/>
            </a:r>
            <a:endParaRPr b="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Your Safe Score allows you to anonymously inform others in your community how to decrease their own risk.</a:t>
            </a:r>
            <a:endParaRPr>
              <a:solidFill>
                <a:schemeClr val="dk2"/>
              </a:solidFill>
            </a:endParaRPr>
          </a:p>
          <a:p>
            <a:pPr indent="0" lvl="0" marL="457200" rtl="0" algn="l">
              <a:lnSpc>
                <a:spcPct val="115000"/>
              </a:lnSpc>
              <a:spcBef>
                <a:spcPts val="0"/>
              </a:spcBef>
              <a:spcAft>
                <a:spcPts val="0"/>
              </a:spcAft>
              <a:buNone/>
            </a:pPr>
            <a:r>
              <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sz="1200">
                <a:solidFill>
                  <a:srgbClr val="7A7A7A"/>
                </a:solidFill>
                <a:highlight>
                  <a:srgbClr val="FFFFFF"/>
                </a:highlight>
                <a:latin typeface="Roboto"/>
                <a:ea typeface="Roboto"/>
                <a:cs typeface="Roboto"/>
                <a:sym typeface="Roboto"/>
              </a:rPr>
              <a:t>Your Safe2 app will remember any locations you have visited for more than 2 minutes or close contacts, storing them only on your mobile phone.</a:t>
            </a:r>
            <a:endParaRPr sz="1200">
              <a:solidFill>
                <a:srgbClr val="7A7A7A"/>
              </a:solidFill>
              <a:highlight>
                <a:srgbClr val="FFFFFF"/>
              </a:highlight>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Char char="○"/>
            </a:pPr>
            <a:r>
              <a:rPr lang="en" sz="1200">
                <a:solidFill>
                  <a:srgbClr val="7A7A7A"/>
                </a:solidFill>
                <a:highlight>
                  <a:srgbClr val="FFFFFF"/>
                </a:highlight>
                <a:latin typeface="Roboto"/>
                <a:ea typeface="Roboto"/>
                <a:cs typeface="Roboto"/>
                <a:sym typeface="Roboto"/>
              </a:rPr>
              <a:t> If you experience a possible COVID exposure, the Safe2 app sends an anonymous copy of each location visit and contact made, only from the period you were likely contagious, along with an indication of your exposure status. </a:t>
            </a:r>
            <a:endParaRPr sz="1200">
              <a:solidFill>
                <a:srgbClr val="7A7A7A"/>
              </a:solidFill>
              <a:highlight>
                <a:srgbClr val="FFFFFF"/>
              </a:highlight>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Char char="○"/>
            </a:pPr>
            <a:r>
              <a:rPr lang="en" sz="1200">
                <a:solidFill>
                  <a:srgbClr val="7A7A7A"/>
                </a:solidFill>
                <a:highlight>
                  <a:srgbClr val="FFFFFF"/>
                </a:highlight>
                <a:latin typeface="Roboto"/>
                <a:ea typeface="Roboto"/>
                <a:cs typeface="Roboto"/>
                <a:sym typeface="Roboto"/>
              </a:rPr>
              <a:t>This allows other users to know when they may have been exposed as well. No data relates to any user identifier and no two data entries relate to each other.</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490adcee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490adcee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There are just a few things that the app needs from us to help our community!</a:t>
            </a:r>
            <a:endParaRPr>
              <a:solidFill>
                <a:schemeClr val="dk2"/>
              </a:solidFill>
              <a:latin typeface="Roboto"/>
              <a:ea typeface="Roboto"/>
              <a:cs typeface="Roboto"/>
              <a:sym typeface="Roboto"/>
            </a:endParaRPr>
          </a:p>
          <a:p>
            <a:pPr indent="0" lvl="0" marL="457200" rtl="0" algn="l">
              <a:spcBef>
                <a:spcPts val="0"/>
              </a:spcBef>
              <a:spcAft>
                <a:spcPts val="0"/>
              </a:spcAft>
              <a:buNone/>
            </a:pPr>
            <a:r>
              <a:t/>
            </a:r>
            <a:endParaRPr>
              <a:solidFill>
                <a:schemeClr val="dk2"/>
              </a:solidFill>
              <a:latin typeface="Roboto"/>
              <a:ea typeface="Roboto"/>
              <a:cs typeface="Roboto"/>
              <a:sym typeface="Roboto"/>
            </a:endParaRPr>
          </a:p>
          <a:p>
            <a:pPr indent="-298450" lvl="0" marL="4572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Keep your Phone on</a:t>
            </a:r>
            <a:endParaRPr>
              <a:solidFill>
                <a:schemeClr val="dk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a:solidFill>
                <a:schemeClr val="dk2"/>
              </a:solidFill>
              <a:latin typeface="Roboto"/>
              <a:ea typeface="Roboto"/>
              <a:cs typeface="Roboto"/>
              <a:sym typeface="Roboto"/>
            </a:endParaRPr>
          </a:p>
          <a:p>
            <a:pPr indent="-298450" lvl="0" marL="4572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Give the app access to your GPS location</a:t>
            </a:r>
            <a:endParaRPr>
              <a:solidFill>
                <a:schemeClr val="dk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a:solidFill>
                <a:schemeClr val="dk2"/>
              </a:solidFill>
              <a:latin typeface="Roboto"/>
              <a:ea typeface="Roboto"/>
              <a:cs typeface="Roboto"/>
              <a:sym typeface="Roboto"/>
            </a:endParaRPr>
          </a:p>
          <a:p>
            <a:pPr indent="-298450" lvl="0" marL="4572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Keep your bluetooth switch on</a:t>
            </a:r>
            <a:endParaRPr>
              <a:solidFill>
                <a:schemeClr val="dk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a:solidFill>
                <a:schemeClr val="dk2"/>
              </a:solidFill>
              <a:latin typeface="Roboto"/>
              <a:ea typeface="Roboto"/>
              <a:cs typeface="Roboto"/>
              <a:sym typeface="Roboto"/>
            </a:endParaRPr>
          </a:p>
          <a:p>
            <a:pPr indent="-298450" lvl="0" marL="4572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Choose “Always Allow” on the following screen</a:t>
            </a:r>
            <a:endParaRPr>
              <a:solidFill>
                <a:schemeClr val="dk2"/>
              </a:solidFill>
              <a:latin typeface="Roboto"/>
              <a:ea typeface="Roboto"/>
              <a:cs typeface="Roboto"/>
              <a:sym typeface="Roboto"/>
            </a:endParaRPr>
          </a:p>
          <a:p>
            <a:pPr indent="0" lvl="0" marL="0" rtl="0" algn="l">
              <a:spcBef>
                <a:spcPts val="0"/>
              </a:spcBef>
              <a:spcAft>
                <a:spcPts val="0"/>
              </a:spcAft>
              <a:buNone/>
            </a:pPr>
            <a:br>
              <a:rPr lang="en">
                <a:solidFill>
                  <a:schemeClr val="dk2"/>
                </a:solidFill>
                <a:latin typeface="Roboto"/>
                <a:ea typeface="Roboto"/>
                <a:cs typeface="Roboto"/>
                <a:sym typeface="Roboto"/>
              </a:rPr>
            </a:br>
            <a:r>
              <a:rPr lang="en">
                <a:solidFill>
                  <a:schemeClr val="dk2"/>
                </a:solidFill>
                <a:latin typeface="Roboto"/>
                <a:ea typeface="Roboto"/>
                <a:cs typeface="Roboto"/>
                <a:sym typeface="Roboto"/>
              </a:rPr>
              <a:t>Thats it!</a:t>
            </a:r>
            <a:endParaRPr>
              <a:solidFill>
                <a:schemeClr val="dk2"/>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75237daea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5237daea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So thats the overview and its time to get started!</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298450" lvl="0" marL="4572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To get started we’re going to have you agree to the terms of service and privacy policy (still needs linked) on the lets go page</a:t>
            </a:r>
            <a:endParaRPr>
              <a:solidFill>
                <a:schemeClr val="dk2"/>
              </a:solidFill>
              <a:latin typeface="Roboto"/>
              <a:ea typeface="Roboto"/>
              <a:cs typeface="Roboto"/>
              <a:sym typeface="Roboto"/>
            </a:endParaRPr>
          </a:p>
          <a:p>
            <a:pPr indent="-298450" lvl="1" marL="9144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Remember we are in the pilot</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298450" lvl="0" marL="457200" rtl="0" algn="l">
              <a:spcBef>
                <a:spcPts val="0"/>
              </a:spcBef>
              <a:spcAft>
                <a:spcPts val="0"/>
              </a:spcAft>
              <a:buClr>
                <a:schemeClr val="dk2"/>
              </a:buClr>
              <a:buSzPts val="1100"/>
              <a:buFont typeface="Roboto"/>
              <a:buChar char="●"/>
            </a:pPr>
            <a:r>
              <a:rPr lang="en">
                <a:solidFill>
                  <a:schemeClr val="dk2"/>
                </a:solidFill>
                <a:latin typeface="Roboto"/>
                <a:ea typeface="Roboto"/>
                <a:cs typeface="Roboto"/>
                <a:sym typeface="Roboto"/>
              </a:rPr>
              <a:t>And click lets GO</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u="sng">
                <a:solidFill>
                  <a:schemeClr val="dk2"/>
                </a:solidFill>
              </a:rPr>
              <a:t>KATHLEEN DO WE HAVE ANY QUESTIONS.  DOES ANYONE HAVE A QUESTION AT THIS POINT</a:t>
            </a:r>
            <a:endParaRPr>
              <a:solidFill>
                <a:schemeClr val="dk2"/>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52" name="Google Shape;52;p13"/>
          <p:cNvSpPr txBox="1"/>
          <p:nvPr>
            <p:ph idx="1" type="body"/>
          </p:nvPr>
        </p:nvSpPr>
        <p:spPr>
          <a:xfrm>
            <a:off x="666750" y="2652713"/>
            <a:ext cx="7810500" cy="5952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1pPr>
            <a:lvl2pPr indent="-228600" lvl="1" marL="9144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2pPr>
            <a:lvl3pPr indent="-228600" lvl="2" marL="13716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3pPr>
            <a:lvl4pPr indent="-228600" lvl="3" marL="18288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4pPr>
            <a:lvl5pPr indent="-228600" lvl="4" marL="22860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53" name="Google Shape;53;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1">
  <p:cSld name="TITLE_2">
    <p:spTree>
      <p:nvGrpSpPr>
        <p:cNvPr id="54" name="Shape 54"/>
        <p:cNvGrpSpPr/>
        <p:nvPr/>
      </p:nvGrpSpPr>
      <p:grpSpPr>
        <a:xfrm>
          <a:off x="0" y="0"/>
          <a:ext cx="0" cy="0"/>
          <a:chOff x="0" y="0"/>
          <a:chExt cx="0" cy="0"/>
        </a:xfrm>
      </p:grpSpPr>
      <p:sp>
        <p:nvSpPr>
          <p:cNvPr id="55" name="Google Shape;55;p14"/>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56" name="Google Shape;56;p14"/>
          <p:cNvSpPr txBox="1"/>
          <p:nvPr>
            <p:ph idx="1" type="body"/>
          </p:nvPr>
        </p:nvSpPr>
        <p:spPr>
          <a:xfrm>
            <a:off x="666750" y="2652713"/>
            <a:ext cx="7810500" cy="5952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1pPr>
            <a:lvl2pPr indent="-228600" lvl="1" marL="9144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2pPr>
            <a:lvl3pPr indent="-228600" lvl="2" marL="13716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3pPr>
            <a:lvl4pPr indent="-228600" lvl="3" marL="18288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4pPr>
            <a:lvl5pPr indent="-228600" lvl="4" marL="22860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57" name="Google Shape;57;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62" name="Shape 62"/>
        <p:cNvGrpSpPr/>
        <p:nvPr/>
      </p:nvGrpSpPr>
      <p:grpSpPr>
        <a:xfrm>
          <a:off x="0" y="0"/>
          <a:ext cx="0" cy="0"/>
          <a:chOff x="0" y="0"/>
          <a:chExt cx="0" cy="0"/>
        </a:xfrm>
      </p:grpSpPr>
      <p:sp>
        <p:nvSpPr>
          <p:cNvPr id="63" name="Google Shape;63;p16"/>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64" name="Google Shape;64;p16"/>
          <p:cNvSpPr txBox="1"/>
          <p:nvPr>
            <p:ph idx="1" type="body"/>
          </p:nvPr>
        </p:nvSpPr>
        <p:spPr>
          <a:xfrm>
            <a:off x="666750" y="2652713"/>
            <a:ext cx="7810500" cy="5952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1pPr>
            <a:lvl2pPr indent="-228600" lvl="1" marL="9144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2pPr>
            <a:lvl3pPr indent="-228600" lvl="2" marL="13716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3pPr>
            <a:lvl4pPr indent="-228600" lvl="3" marL="18288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4pPr>
            <a:lvl5pPr indent="-228600" lvl="4" marL="22860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65" name="Google Shape;65;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spTree>
      <p:nvGrpSpPr>
        <p:cNvPr id="66" name="Shape 66"/>
        <p:cNvGrpSpPr/>
        <p:nvPr/>
      </p:nvGrpSpPr>
      <p:grpSpPr>
        <a:xfrm>
          <a:off x="0" y="0"/>
          <a:ext cx="0" cy="0"/>
          <a:chOff x="0" y="0"/>
          <a:chExt cx="0" cy="0"/>
        </a:xfrm>
      </p:grpSpPr>
      <p:sp>
        <p:nvSpPr>
          <p:cNvPr id="67" name="Google Shape;67;p17"/>
          <p:cNvSpPr/>
          <p:nvPr>
            <p:ph idx="2" type="pic"/>
          </p:nvPr>
        </p:nvSpPr>
        <p:spPr>
          <a:xfrm>
            <a:off x="1171575" y="-14287"/>
            <a:ext cx="6800700" cy="45363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68" name="Google Shape;68;p17"/>
          <p:cNvSpPr txBox="1"/>
          <p:nvPr>
            <p:ph type="title"/>
          </p:nvPr>
        </p:nvSpPr>
        <p:spPr>
          <a:xfrm>
            <a:off x="238125" y="3567113"/>
            <a:ext cx="8667600" cy="752400"/>
          </a:xfrm>
          <a:prstGeom prst="rect">
            <a:avLst/>
          </a:prstGeom>
          <a:noFill/>
          <a:ln>
            <a:noFill/>
          </a:ln>
        </p:spPr>
        <p:txBody>
          <a:bodyPr anchorCtr="0" anchor="b"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69" name="Google Shape;69;p17"/>
          <p:cNvSpPr txBox="1"/>
          <p:nvPr>
            <p:ph idx="1" type="body"/>
          </p:nvPr>
        </p:nvSpPr>
        <p:spPr>
          <a:xfrm>
            <a:off x="238125" y="4291013"/>
            <a:ext cx="8667600" cy="5952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1pPr>
            <a:lvl2pPr indent="-228600" lvl="1" marL="9144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2pPr>
            <a:lvl3pPr indent="-228600" lvl="2" marL="13716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3pPr>
            <a:lvl4pPr indent="-228600" lvl="3" marL="18288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4pPr>
            <a:lvl5pPr indent="-228600" lvl="4" marL="22860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70" name="Google Shape;70;p17"/>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71" name="Shape 71"/>
        <p:cNvGrpSpPr/>
        <p:nvPr/>
      </p:nvGrpSpPr>
      <p:grpSpPr>
        <a:xfrm>
          <a:off x="0" y="0"/>
          <a:ext cx="0" cy="0"/>
          <a:chOff x="0" y="0"/>
          <a:chExt cx="0" cy="0"/>
        </a:xfrm>
      </p:grpSpPr>
      <p:sp>
        <p:nvSpPr>
          <p:cNvPr id="72" name="Google Shape;72;p18"/>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73" name="Google Shape;73;p18"/>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74" name="Shape 74"/>
        <p:cNvGrpSpPr/>
        <p:nvPr/>
      </p:nvGrpSpPr>
      <p:grpSpPr>
        <a:xfrm>
          <a:off x="0" y="0"/>
          <a:ext cx="0" cy="0"/>
          <a:chOff x="0" y="0"/>
          <a:chExt cx="0" cy="0"/>
        </a:xfrm>
      </p:grpSpPr>
      <p:sp>
        <p:nvSpPr>
          <p:cNvPr id="75" name="Google Shape;75;p19"/>
          <p:cNvSpPr/>
          <p:nvPr>
            <p:ph idx="2" type="pic"/>
          </p:nvPr>
        </p:nvSpPr>
        <p:spPr>
          <a:xfrm>
            <a:off x="2981325" y="414338"/>
            <a:ext cx="6472200" cy="43149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76" name="Google Shape;76;p19"/>
          <p:cNvSpPr txBox="1"/>
          <p:nvPr>
            <p:ph type="title"/>
          </p:nvPr>
        </p:nvSpPr>
        <p:spPr>
          <a:xfrm>
            <a:off x="619125" y="357188"/>
            <a:ext cx="3833700" cy="20811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3200"/>
              <a:buFont typeface="Helvetica Neue"/>
              <a:buNone/>
              <a:defRPr b="0" sz="3200">
                <a:solidFill>
                  <a:srgbClr val="000000"/>
                </a:solidFill>
                <a:latin typeface="Helvetica Neue"/>
                <a:ea typeface="Helvetica Neue"/>
                <a:cs typeface="Helvetica Neue"/>
                <a:sym typeface="Helvetica Neu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77" name="Google Shape;77;p19"/>
          <p:cNvSpPr txBox="1"/>
          <p:nvPr>
            <p:ph idx="1" type="body"/>
          </p:nvPr>
        </p:nvSpPr>
        <p:spPr>
          <a:xfrm>
            <a:off x="619125" y="2447925"/>
            <a:ext cx="3833700" cy="21480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1pPr>
            <a:lvl2pPr indent="-228600" lvl="1" marL="9144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2pPr>
            <a:lvl3pPr indent="-228600" lvl="2" marL="13716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3pPr>
            <a:lvl4pPr indent="-228600" lvl="3" marL="18288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4pPr>
            <a:lvl5pPr indent="-228600" lvl="4" marL="2286000" rtl="0" algn="ctr">
              <a:lnSpc>
                <a:spcPct val="100000"/>
              </a:lnSpc>
              <a:spcBef>
                <a:spcPts val="0"/>
              </a:spcBef>
              <a:spcAft>
                <a:spcPts val="0"/>
              </a:spcAft>
              <a:buClr>
                <a:srgbClr val="485F78"/>
              </a:buClr>
              <a:buSzPts val="1400"/>
              <a:buFont typeface="Century"/>
              <a:buNone/>
              <a:defRPr b="1" sz="1400">
                <a:solidFill>
                  <a:srgbClr val="485F78"/>
                </a:solidFill>
                <a:latin typeface="Century"/>
                <a:ea typeface="Century"/>
                <a:cs typeface="Century"/>
                <a:sym typeface="Century"/>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78" name="Google Shape;78;p19"/>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79" name="Shape 79"/>
        <p:cNvGrpSpPr/>
        <p:nvPr/>
      </p:nvGrpSpPr>
      <p:grpSpPr>
        <a:xfrm>
          <a:off x="0" y="0"/>
          <a:ext cx="0" cy="0"/>
          <a:chOff x="0" y="0"/>
          <a:chExt cx="0" cy="0"/>
        </a:xfrm>
      </p:grpSpPr>
      <p:sp>
        <p:nvSpPr>
          <p:cNvPr id="80" name="Google Shape;80;p20"/>
          <p:cNvSpPr txBox="1"/>
          <p:nvPr>
            <p:ph type="title"/>
          </p:nvPr>
        </p:nvSpPr>
        <p:spPr>
          <a:xfrm>
            <a:off x="633413" y="133350"/>
            <a:ext cx="7877100" cy="857400"/>
          </a:xfrm>
          <a:prstGeom prst="rect">
            <a:avLst/>
          </a:prstGeom>
          <a:noFill/>
          <a:ln>
            <a:noFill/>
          </a:ln>
        </p:spPr>
        <p:txBody>
          <a:bodyPr anchorCtr="0" anchor="ctr"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81" name="Google Shape;81;p2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82" name="Shape 82"/>
        <p:cNvGrpSpPr/>
        <p:nvPr/>
      </p:nvGrpSpPr>
      <p:grpSpPr>
        <a:xfrm>
          <a:off x="0" y="0"/>
          <a:ext cx="0" cy="0"/>
          <a:chOff x="0" y="0"/>
          <a:chExt cx="0" cy="0"/>
        </a:xfrm>
      </p:grpSpPr>
      <p:sp>
        <p:nvSpPr>
          <p:cNvPr id="83" name="Google Shape;83;p21"/>
          <p:cNvSpPr txBox="1"/>
          <p:nvPr>
            <p:ph type="title"/>
          </p:nvPr>
        </p:nvSpPr>
        <p:spPr>
          <a:xfrm>
            <a:off x="633413" y="133350"/>
            <a:ext cx="7877100" cy="857400"/>
          </a:xfrm>
          <a:prstGeom prst="rect">
            <a:avLst/>
          </a:prstGeom>
          <a:noFill/>
          <a:ln>
            <a:noFill/>
          </a:ln>
        </p:spPr>
        <p:txBody>
          <a:bodyPr anchorCtr="0" anchor="ctr"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84" name="Google Shape;84;p21"/>
          <p:cNvSpPr txBox="1"/>
          <p:nvPr>
            <p:ph idx="1" type="body"/>
          </p:nvPr>
        </p:nvSpPr>
        <p:spPr>
          <a:xfrm>
            <a:off x="633413" y="1181100"/>
            <a:ext cx="7877100" cy="3486000"/>
          </a:xfrm>
          <a:prstGeom prst="rect">
            <a:avLst/>
          </a:prstGeom>
          <a:noFill/>
          <a:ln>
            <a:noFill/>
          </a:ln>
        </p:spPr>
        <p:txBody>
          <a:bodyPr anchorCtr="0" anchor="ctr" bIns="19050" lIns="19050" spcFirstLastPara="1" rIns="19050" wrap="square" tIns="19050">
            <a:noAutofit/>
          </a:bodyPr>
          <a:lstStyle>
            <a:lvl1pPr indent="-374650" lvl="0" marL="457200" rtl="0" algn="l">
              <a:lnSpc>
                <a:spcPct val="100000"/>
              </a:lnSpc>
              <a:spcBef>
                <a:spcPts val="2200"/>
              </a:spcBef>
              <a:spcAft>
                <a:spcPts val="0"/>
              </a:spcAft>
              <a:buClr>
                <a:srgbClr val="000000"/>
              </a:buClr>
              <a:buSzPts val="2300"/>
              <a:buFont typeface="Helvetica Neue"/>
              <a:buChar char="•"/>
              <a:defRPr sz="1800"/>
            </a:lvl1pPr>
            <a:lvl2pPr indent="-374650" lvl="1" marL="914400" rtl="0" algn="l">
              <a:lnSpc>
                <a:spcPct val="100000"/>
              </a:lnSpc>
              <a:spcBef>
                <a:spcPts val="2200"/>
              </a:spcBef>
              <a:spcAft>
                <a:spcPts val="0"/>
              </a:spcAft>
              <a:buClr>
                <a:srgbClr val="000000"/>
              </a:buClr>
              <a:buSzPts val="2300"/>
              <a:buFont typeface="Helvetica Neue"/>
              <a:buChar char="•"/>
              <a:defRPr sz="1800"/>
            </a:lvl2pPr>
            <a:lvl3pPr indent="-374650" lvl="2" marL="1371600" rtl="0" algn="l">
              <a:lnSpc>
                <a:spcPct val="100000"/>
              </a:lnSpc>
              <a:spcBef>
                <a:spcPts val="2200"/>
              </a:spcBef>
              <a:spcAft>
                <a:spcPts val="0"/>
              </a:spcAft>
              <a:buClr>
                <a:srgbClr val="000000"/>
              </a:buClr>
              <a:buSzPts val="2300"/>
              <a:buFont typeface="Helvetica Neue"/>
              <a:buChar char="•"/>
              <a:defRPr sz="1800"/>
            </a:lvl3pPr>
            <a:lvl4pPr indent="-374650" lvl="3" marL="1828800" rtl="0" algn="l">
              <a:lnSpc>
                <a:spcPct val="100000"/>
              </a:lnSpc>
              <a:spcBef>
                <a:spcPts val="2200"/>
              </a:spcBef>
              <a:spcAft>
                <a:spcPts val="0"/>
              </a:spcAft>
              <a:buClr>
                <a:srgbClr val="000000"/>
              </a:buClr>
              <a:buSzPts val="2300"/>
              <a:buFont typeface="Helvetica Neue"/>
              <a:buChar char="•"/>
              <a:defRPr sz="1800"/>
            </a:lvl4pPr>
            <a:lvl5pPr indent="-374650" lvl="4" marL="2286000" rtl="0" algn="l">
              <a:lnSpc>
                <a:spcPct val="100000"/>
              </a:lnSpc>
              <a:spcBef>
                <a:spcPts val="2200"/>
              </a:spcBef>
              <a:spcAft>
                <a:spcPts val="0"/>
              </a:spcAft>
              <a:buClr>
                <a:srgbClr val="000000"/>
              </a:buClr>
              <a:buSzPts val="2300"/>
              <a:buFont typeface="Helvetica Neue"/>
              <a:buChar char="•"/>
              <a:defRPr sz="18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85" name="Google Shape;85;p21"/>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86" name="Shape 86"/>
        <p:cNvGrpSpPr/>
        <p:nvPr/>
      </p:nvGrpSpPr>
      <p:grpSpPr>
        <a:xfrm>
          <a:off x="0" y="0"/>
          <a:ext cx="0" cy="0"/>
          <a:chOff x="0" y="0"/>
          <a:chExt cx="0" cy="0"/>
        </a:xfrm>
      </p:grpSpPr>
      <p:sp>
        <p:nvSpPr>
          <p:cNvPr id="87" name="Google Shape;87;p22"/>
          <p:cNvSpPr/>
          <p:nvPr>
            <p:ph idx="2" type="pic"/>
          </p:nvPr>
        </p:nvSpPr>
        <p:spPr>
          <a:xfrm>
            <a:off x="4110038" y="1181100"/>
            <a:ext cx="5229300" cy="34860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88" name="Google Shape;88;p22"/>
          <p:cNvSpPr txBox="1"/>
          <p:nvPr>
            <p:ph type="title"/>
          </p:nvPr>
        </p:nvSpPr>
        <p:spPr>
          <a:xfrm>
            <a:off x="633413" y="133350"/>
            <a:ext cx="7877100" cy="857400"/>
          </a:xfrm>
          <a:prstGeom prst="rect">
            <a:avLst/>
          </a:prstGeom>
          <a:noFill/>
          <a:ln>
            <a:noFill/>
          </a:ln>
        </p:spPr>
        <p:txBody>
          <a:bodyPr anchorCtr="0" anchor="ctr" bIns="19050" lIns="19050" spcFirstLastPara="1" rIns="19050" wrap="square" tIns="19050">
            <a:noAutofit/>
          </a:bodyPr>
          <a:lstStyle>
            <a:lvl1pPr lvl="0" rtl="0" algn="l">
              <a:lnSpc>
                <a:spcPct val="100000"/>
              </a:lnSpc>
              <a:spcBef>
                <a:spcPts val="0"/>
              </a:spcBef>
              <a:spcAft>
                <a:spcPts val="0"/>
              </a:spcAft>
              <a:buClr>
                <a:srgbClr val="FFFFFF"/>
              </a:buClr>
              <a:buSzPts val="700"/>
              <a:buNone/>
              <a:defRPr/>
            </a:lvl1pPr>
            <a:lvl2pPr lvl="1" rtl="0" algn="l">
              <a:lnSpc>
                <a:spcPct val="100000"/>
              </a:lnSpc>
              <a:spcBef>
                <a:spcPts val="0"/>
              </a:spcBef>
              <a:spcAft>
                <a:spcPts val="0"/>
              </a:spcAft>
              <a:buClr>
                <a:srgbClr val="FFFFFF"/>
              </a:buClr>
              <a:buSzPts val="700"/>
              <a:buNone/>
              <a:defRPr/>
            </a:lvl2pPr>
            <a:lvl3pPr lvl="2" rtl="0" algn="l">
              <a:lnSpc>
                <a:spcPct val="100000"/>
              </a:lnSpc>
              <a:spcBef>
                <a:spcPts val="0"/>
              </a:spcBef>
              <a:spcAft>
                <a:spcPts val="0"/>
              </a:spcAft>
              <a:buClr>
                <a:srgbClr val="FFFFFF"/>
              </a:buClr>
              <a:buSzPts val="700"/>
              <a:buNone/>
              <a:defRPr/>
            </a:lvl3pPr>
            <a:lvl4pPr lvl="3" rtl="0" algn="l">
              <a:lnSpc>
                <a:spcPct val="100000"/>
              </a:lnSpc>
              <a:spcBef>
                <a:spcPts val="0"/>
              </a:spcBef>
              <a:spcAft>
                <a:spcPts val="0"/>
              </a:spcAft>
              <a:buClr>
                <a:srgbClr val="FFFFFF"/>
              </a:buClr>
              <a:buSzPts val="700"/>
              <a:buNone/>
              <a:defRPr/>
            </a:lvl4pPr>
            <a:lvl5pPr lvl="4" rtl="0" algn="l">
              <a:lnSpc>
                <a:spcPct val="100000"/>
              </a:lnSpc>
              <a:spcBef>
                <a:spcPts val="0"/>
              </a:spcBef>
              <a:spcAft>
                <a:spcPts val="0"/>
              </a:spcAft>
              <a:buClr>
                <a:srgbClr val="FFFFFF"/>
              </a:buClr>
              <a:buSzPts val="700"/>
              <a:buNone/>
              <a:defRPr/>
            </a:lvl5pPr>
            <a:lvl6pPr lvl="5" rtl="0" algn="l">
              <a:lnSpc>
                <a:spcPct val="100000"/>
              </a:lnSpc>
              <a:spcBef>
                <a:spcPts val="0"/>
              </a:spcBef>
              <a:spcAft>
                <a:spcPts val="0"/>
              </a:spcAft>
              <a:buClr>
                <a:srgbClr val="FFFFFF"/>
              </a:buClr>
              <a:buSzPts val="700"/>
              <a:buNone/>
              <a:defRPr/>
            </a:lvl6pPr>
            <a:lvl7pPr lvl="6" rtl="0" algn="l">
              <a:lnSpc>
                <a:spcPct val="100000"/>
              </a:lnSpc>
              <a:spcBef>
                <a:spcPts val="0"/>
              </a:spcBef>
              <a:spcAft>
                <a:spcPts val="0"/>
              </a:spcAft>
              <a:buClr>
                <a:srgbClr val="FFFFFF"/>
              </a:buClr>
              <a:buSzPts val="700"/>
              <a:buNone/>
              <a:defRPr/>
            </a:lvl7pPr>
            <a:lvl8pPr lvl="7" rtl="0" algn="l">
              <a:lnSpc>
                <a:spcPct val="100000"/>
              </a:lnSpc>
              <a:spcBef>
                <a:spcPts val="0"/>
              </a:spcBef>
              <a:spcAft>
                <a:spcPts val="0"/>
              </a:spcAft>
              <a:buClr>
                <a:srgbClr val="FFFFFF"/>
              </a:buClr>
              <a:buSzPts val="700"/>
              <a:buNone/>
              <a:defRPr/>
            </a:lvl8pPr>
            <a:lvl9pPr lvl="8" rtl="0" algn="l">
              <a:lnSpc>
                <a:spcPct val="100000"/>
              </a:lnSpc>
              <a:spcBef>
                <a:spcPts val="0"/>
              </a:spcBef>
              <a:spcAft>
                <a:spcPts val="0"/>
              </a:spcAft>
              <a:buClr>
                <a:srgbClr val="FFFFFF"/>
              </a:buClr>
              <a:buSzPts val="700"/>
              <a:buNone/>
              <a:defRPr/>
            </a:lvl9pPr>
          </a:lstStyle>
          <a:p/>
        </p:txBody>
      </p:sp>
      <p:sp>
        <p:nvSpPr>
          <p:cNvPr id="89" name="Google Shape;89;p22"/>
          <p:cNvSpPr txBox="1"/>
          <p:nvPr>
            <p:ph idx="1" type="body"/>
          </p:nvPr>
        </p:nvSpPr>
        <p:spPr>
          <a:xfrm>
            <a:off x="633413" y="1181100"/>
            <a:ext cx="3833700" cy="3486000"/>
          </a:xfrm>
          <a:prstGeom prst="rect">
            <a:avLst/>
          </a:prstGeom>
          <a:noFill/>
          <a:ln>
            <a:noFill/>
          </a:ln>
        </p:spPr>
        <p:txBody>
          <a:bodyPr anchorCtr="0" anchor="ctr" bIns="19050" lIns="19050" spcFirstLastPara="1" rIns="19050" wrap="square" tIns="19050">
            <a:noAutofit/>
          </a:bodyPr>
          <a:lstStyle>
            <a:lvl1pPr indent="-311150" lvl="0" marL="457200" rtl="0" algn="l">
              <a:lnSpc>
                <a:spcPct val="130000"/>
              </a:lnSpc>
              <a:spcBef>
                <a:spcPts val="0"/>
              </a:spcBef>
              <a:spcAft>
                <a:spcPts val="0"/>
              </a:spcAft>
              <a:buClr>
                <a:srgbClr val="394B5E"/>
              </a:buClr>
              <a:buSzPts val="1300"/>
              <a:buFont typeface="Arial"/>
              <a:buChar char="•"/>
              <a:defRPr sz="1000">
                <a:solidFill>
                  <a:srgbClr val="394B5E"/>
                </a:solidFill>
                <a:latin typeface="Arial"/>
                <a:ea typeface="Arial"/>
                <a:cs typeface="Arial"/>
                <a:sym typeface="Arial"/>
              </a:defRPr>
            </a:lvl1pPr>
            <a:lvl2pPr indent="-311150" lvl="1" marL="914400" rtl="0" algn="l">
              <a:lnSpc>
                <a:spcPct val="130000"/>
              </a:lnSpc>
              <a:spcBef>
                <a:spcPts val="0"/>
              </a:spcBef>
              <a:spcAft>
                <a:spcPts val="0"/>
              </a:spcAft>
              <a:buClr>
                <a:srgbClr val="394B5E"/>
              </a:buClr>
              <a:buSzPts val="1300"/>
              <a:buFont typeface="Arial"/>
              <a:buChar char="•"/>
              <a:defRPr sz="1000">
                <a:solidFill>
                  <a:srgbClr val="394B5E"/>
                </a:solidFill>
                <a:latin typeface="Arial"/>
                <a:ea typeface="Arial"/>
                <a:cs typeface="Arial"/>
                <a:sym typeface="Arial"/>
              </a:defRPr>
            </a:lvl2pPr>
            <a:lvl3pPr indent="-311150" lvl="2" marL="1371600" rtl="0" algn="l">
              <a:lnSpc>
                <a:spcPct val="130000"/>
              </a:lnSpc>
              <a:spcBef>
                <a:spcPts val="0"/>
              </a:spcBef>
              <a:spcAft>
                <a:spcPts val="0"/>
              </a:spcAft>
              <a:buClr>
                <a:srgbClr val="394B5E"/>
              </a:buClr>
              <a:buSzPts val="1300"/>
              <a:buFont typeface="Arial"/>
              <a:buChar char="•"/>
              <a:defRPr sz="1000">
                <a:solidFill>
                  <a:srgbClr val="394B5E"/>
                </a:solidFill>
                <a:latin typeface="Arial"/>
                <a:ea typeface="Arial"/>
                <a:cs typeface="Arial"/>
                <a:sym typeface="Arial"/>
              </a:defRPr>
            </a:lvl3pPr>
            <a:lvl4pPr indent="-311150" lvl="3" marL="1828800" rtl="0" algn="l">
              <a:lnSpc>
                <a:spcPct val="130000"/>
              </a:lnSpc>
              <a:spcBef>
                <a:spcPts val="0"/>
              </a:spcBef>
              <a:spcAft>
                <a:spcPts val="0"/>
              </a:spcAft>
              <a:buClr>
                <a:srgbClr val="394B5E"/>
              </a:buClr>
              <a:buSzPts val="1300"/>
              <a:buFont typeface="Arial"/>
              <a:buChar char="•"/>
              <a:defRPr sz="1000">
                <a:solidFill>
                  <a:srgbClr val="394B5E"/>
                </a:solidFill>
                <a:latin typeface="Arial"/>
                <a:ea typeface="Arial"/>
                <a:cs typeface="Arial"/>
                <a:sym typeface="Arial"/>
              </a:defRPr>
            </a:lvl4pPr>
            <a:lvl5pPr indent="-311150" lvl="4" marL="2286000" rtl="0" algn="l">
              <a:lnSpc>
                <a:spcPct val="130000"/>
              </a:lnSpc>
              <a:spcBef>
                <a:spcPts val="0"/>
              </a:spcBef>
              <a:spcAft>
                <a:spcPts val="0"/>
              </a:spcAft>
              <a:buClr>
                <a:srgbClr val="394B5E"/>
              </a:buClr>
              <a:buSzPts val="1300"/>
              <a:buFont typeface="Arial"/>
              <a:buChar char="•"/>
              <a:defRPr sz="1000">
                <a:solidFill>
                  <a:srgbClr val="394B5E"/>
                </a:solidFill>
                <a:latin typeface="Arial"/>
                <a:ea typeface="Arial"/>
                <a:cs typeface="Arial"/>
                <a:sym typeface="Arial"/>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90" name="Google Shape;90;p22"/>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91" name="Shape 91"/>
        <p:cNvGrpSpPr/>
        <p:nvPr/>
      </p:nvGrpSpPr>
      <p:grpSpPr>
        <a:xfrm>
          <a:off x="0" y="0"/>
          <a:ext cx="0" cy="0"/>
          <a:chOff x="0" y="0"/>
          <a:chExt cx="0" cy="0"/>
        </a:xfrm>
      </p:grpSpPr>
      <p:sp>
        <p:nvSpPr>
          <p:cNvPr id="92" name="Google Shape;92;p23"/>
          <p:cNvSpPr txBox="1"/>
          <p:nvPr>
            <p:ph idx="1" type="body"/>
          </p:nvPr>
        </p:nvSpPr>
        <p:spPr>
          <a:xfrm>
            <a:off x="633413" y="666750"/>
            <a:ext cx="7877100" cy="3810000"/>
          </a:xfrm>
          <a:prstGeom prst="rect">
            <a:avLst/>
          </a:prstGeom>
          <a:noFill/>
          <a:ln>
            <a:noFill/>
          </a:ln>
        </p:spPr>
        <p:txBody>
          <a:bodyPr anchorCtr="0" anchor="ctr" bIns="19050" lIns="19050" spcFirstLastPara="1" rIns="19050" wrap="square" tIns="19050">
            <a:noAutofit/>
          </a:bodyPr>
          <a:lstStyle>
            <a:lvl1pPr indent="-374650" lvl="0" marL="457200" rtl="0" algn="l">
              <a:lnSpc>
                <a:spcPct val="100000"/>
              </a:lnSpc>
              <a:spcBef>
                <a:spcPts val="2200"/>
              </a:spcBef>
              <a:spcAft>
                <a:spcPts val="0"/>
              </a:spcAft>
              <a:buClr>
                <a:srgbClr val="000000"/>
              </a:buClr>
              <a:buSzPts val="2300"/>
              <a:buFont typeface="Helvetica Neue"/>
              <a:buChar char="•"/>
              <a:defRPr sz="1800"/>
            </a:lvl1pPr>
            <a:lvl2pPr indent="-374650" lvl="1" marL="914400" rtl="0" algn="l">
              <a:lnSpc>
                <a:spcPct val="100000"/>
              </a:lnSpc>
              <a:spcBef>
                <a:spcPts val="2200"/>
              </a:spcBef>
              <a:spcAft>
                <a:spcPts val="0"/>
              </a:spcAft>
              <a:buClr>
                <a:srgbClr val="000000"/>
              </a:buClr>
              <a:buSzPts val="2300"/>
              <a:buFont typeface="Helvetica Neue"/>
              <a:buChar char="•"/>
              <a:defRPr sz="1800"/>
            </a:lvl2pPr>
            <a:lvl3pPr indent="-374650" lvl="2" marL="1371600" rtl="0" algn="l">
              <a:lnSpc>
                <a:spcPct val="100000"/>
              </a:lnSpc>
              <a:spcBef>
                <a:spcPts val="2200"/>
              </a:spcBef>
              <a:spcAft>
                <a:spcPts val="0"/>
              </a:spcAft>
              <a:buClr>
                <a:srgbClr val="000000"/>
              </a:buClr>
              <a:buSzPts val="2300"/>
              <a:buFont typeface="Helvetica Neue"/>
              <a:buChar char="•"/>
              <a:defRPr sz="1800"/>
            </a:lvl3pPr>
            <a:lvl4pPr indent="-374650" lvl="3" marL="1828800" rtl="0" algn="l">
              <a:lnSpc>
                <a:spcPct val="100000"/>
              </a:lnSpc>
              <a:spcBef>
                <a:spcPts val="2200"/>
              </a:spcBef>
              <a:spcAft>
                <a:spcPts val="0"/>
              </a:spcAft>
              <a:buClr>
                <a:srgbClr val="000000"/>
              </a:buClr>
              <a:buSzPts val="2300"/>
              <a:buFont typeface="Helvetica Neue"/>
              <a:buChar char="•"/>
              <a:defRPr sz="1800"/>
            </a:lvl4pPr>
            <a:lvl5pPr indent="-374650" lvl="4" marL="2286000" rtl="0" algn="l">
              <a:lnSpc>
                <a:spcPct val="100000"/>
              </a:lnSpc>
              <a:spcBef>
                <a:spcPts val="2200"/>
              </a:spcBef>
              <a:spcAft>
                <a:spcPts val="0"/>
              </a:spcAft>
              <a:buClr>
                <a:srgbClr val="000000"/>
              </a:buClr>
              <a:buSzPts val="2300"/>
              <a:buFont typeface="Helvetica Neue"/>
              <a:buChar char="•"/>
              <a:defRPr sz="18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93" name="Google Shape;93;p2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94" name="Shape 94"/>
        <p:cNvGrpSpPr/>
        <p:nvPr/>
      </p:nvGrpSpPr>
      <p:grpSpPr>
        <a:xfrm>
          <a:off x="0" y="0"/>
          <a:ext cx="0" cy="0"/>
          <a:chOff x="0" y="0"/>
          <a:chExt cx="0" cy="0"/>
        </a:xfrm>
      </p:grpSpPr>
      <p:sp>
        <p:nvSpPr>
          <p:cNvPr id="95" name="Google Shape;95;p24"/>
          <p:cNvSpPr/>
          <p:nvPr>
            <p:ph idx="2" type="pic"/>
          </p:nvPr>
        </p:nvSpPr>
        <p:spPr>
          <a:xfrm>
            <a:off x="5880503" y="2638425"/>
            <a:ext cx="3148800" cy="21003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96" name="Google Shape;96;p24"/>
          <p:cNvSpPr/>
          <p:nvPr>
            <p:ph idx="3" type="pic"/>
          </p:nvPr>
        </p:nvSpPr>
        <p:spPr>
          <a:xfrm>
            <a:off x="5734050" y="423863"/>
            <a:ext cx="3124200" cy="20829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97" name="Google Shape;97;p24"/>
          <p:cNvSpPr/>
          <p:nvPr>
            <p:ph idx="4" type="pic"/>
          </p:nvPr>
        </p:nvSpPr>
        <p:spPr>
          <a:xfrm>
            <a:off x="-114300" y="423863"/>
            <a:ext cx="6450900" cy="43005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98" name="Google Shape;98;p2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99" name="Shape 99"/>
        <p:cNvGrpSpPr/>
        <p:nvPr/>
      </p:nvGrpSpPr>
      <p:grpSpPr>
        <a:xfrm>
          <a:off x="0" y="0"/>
          <a:ext cx="0" cy="0"/>
          <a:chOff x="0" y="0"/>
          <a:chExt cx="0" cy="0"/>
        </a:xfrm>
      </p:grpSpPr>
      <p:sp>
        <p:nvSpPr>
          <p:cNvPr id="100" name="Google Shape;100;p25"/>
          <p:cNvSpPr txBox="1"/>
          <p:nvPr>
            <p:ph idx="1" type="body"/>
          </p:nvPr>
        </p:nvSpPr>
        <p:spPr>
          <a:xfrm>
            <a:off x="895350" y="3357563"/>
            <a:ext cx="7358100" cy="2196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000000"/>
              </a:buClr>
              <a:buSzPts val="1200"/>
              <a:buFont typeface="Helvetica Neue"/>
              <a:buNone/>
              <a:defRPr i="1" sz="1200"/>
            </a:lvl1pPr>
            <a:lvl2pPr indent="-279400" lvl="1" marL="914400" rtl="0" algn="l">
              <a:lnSpc>
                <a:spcPct val="100000"/>
              </a:lnSpc>
              <a:spcBef>
                <a:spcPts val="2200"/>
              </a:spcBef>
              <a:spcAft>
                <a:spcPts val="0"/>
              </a:spcAft>
              <a:buClr>
                <a:srgbClr val="000000"/>
              </a:buClr>
              <a:buSzPts val="800"/>
              <a:buChar char="•"/>
              <a:defRPr/>
            </a:lvl2pPr>
            <a:lvl3pPr indent="-279400" lvl="2" marL="1371600" rtl="0" algn="l">
              <a:lnSpc>
                <a:spcPct val="100000"/>
              </a:lnSpc>
              <a:spcBef>
                <a:spcPts val="2200"/>
              </a:spcBef>
              <a:spcAft>
                <a:spcPts val="0"/>
              </a:spcAft>
              <a:buClr>
                <a:srgbClr val="000000"/>
              </a:buClr>
              <a:buSzPts val="800"/>
              <a:buChar char="•"/>
              <a:defRPr/>
            </a:lvl3pPr>
            <a:lvl4pPr indent="-279400" lvl="3" marL="1828800" rtl="0" algn="l">
              <a:lnSpc>
                <a:spcPct val="100000"/>
              </a:lnSpc>
              <a:spcBef>
                <a:spcPts val="2200"/>
              </a:spcBef>
              <a:spcAft>
                <a:spcPts val="0"/>
              </a:spcAft>
              <a:buClr>
                <a:srgbClr val="000000"/>
              </a:buClr>
              <a:buSzPts val="800"/>
              <a:buChar char="•"/>
              <a:defRPr/>
            </a:lvl4pPr>
            <a:lvl5pPr indent="-279400" lvl="4" marL="2286000" rtl="0" algn="l">
              <a:lnSpc>
                <a:spcPct val="100000"/>
              </a:lnSpc>
              <a:spcBef>
                <a:spcPts val="2200"/>
              </a:spcBef>
              <a:spcAft>
                <a:spcPts val="0"/>
              </a:spcAft>
              <a:buClr>
                <a:srgbClr val="000000"/>
              </a:buClr>
              <a:buSzPts val="800"/>
              <a:buChar char="•"/>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101" name="Google Shape;101;p25"/>
          <p:cNvSpPr txBox="1"/>
          <p:nvPr>
            <p:ph idx="2" type="body"/>
          </p:nvPr>
        </p:nvSpPr>
        <p:spPr>
          <a:xfrm>
            <a:off x="895350" y="2278856"/>
            <a:ext cx="7358100" cy="309600"/>
          </a:xfrm>
          <a:prstGeom prst="rect">
            <a:avLst/>
          </a:prstGeom>
          <a:noFill/>
          <a:ln>
            <a:noFill/>
          </a:ln>
        </p:spPr>
        <p:txBody>
          <a:bodyPr anchorCtr="0" anchor="ctr" bIns="19050" lIns="19050" spcFirstLastPara="1" rIns="19050" wrap="square" tIns="19050">
            <a:noAutofit/>
          </a:bodyPr>
          <a:lstStyle>
            <a:lvl1pPr indent="-228600" lvl="0" marL="457200" rtl="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79400" lvl="1" marL="914400" rtl="0" algn="l">
              <a:lnSpc>
                <a:spcPct val="100000"/>
              </a:lnSpc>
              <a:spcBef>
                <a:spcPts val="2200"/>
              </a:spcBef>
              <a:spcAft>
                <a:spcPts val="0"/>
              </a:spcAft>
              <a:buClr>
                <a:srgbClr val="000000"/>
              </a:buClr>
              <a:buSzPts val="800"/>
              <a:buChar char="•"/>
              <a:defRPr/>
            </a:lvl2pPr>
            <a:lvl3pPr indent="-279400" lvl="2" marL="1371600" rtl="0" algn="l">
              <a:lnSpc>
                <a:spcPct val="100000"/>
              </a:lnSpc>
              <a:spcBef>
                <a:spcPts val="2200"/>
              </a:spcBef>
              <a:spcAft>
                <a:spcPts val="0"/>
              </a:spcAft>
              <a:buClr>
                <a:srgbClr val="000000"/>
              </a:buClr>
              <a:buSzPts val="800"/>
              <a:buChar char="•"/>
              <a:defRPr/>
            </a:lvl3pPr>
            <a:lvl4pPr indent="-279400" lvl="3" marL="1828800" rtl="0" algn="l">
              <a:lnSpc>
                <a:spcPct val="100000"/>
              </a:lnSpc>
              <a:spcBef>
                <a:spcPts val="2200"/>
              </a:spcBef>
              <a:spcAft>
                <a:spcPts val="0"/>
              </a:spcAft>
              <a:buClr>
                <a:srgbClr val="000000"/>
              </a:buClr>
              <a:buSzPts val="800"/>
              <a:buChar char="•"/>
              <a:defRPr/>
            </a:lvl4pPr>
            <a:lvl5pPr indent="-279400" lvl="4" marL="2286000" rtl="0" algn="l">
              <a:lnSpc>
                <a:spcPct val="100000"/>
              </a:lnSpc>
              <a:spcBef>
                <a:spcPts val="2200"/>
              </a:spcBef>
              <a:spcAft>
                <a:spcPts val="0"/>
              </a:spcAft>
              <a:buClr>
                <a:srgbClr val="000000"/>
              </a:buClr>
              <a:buSzPts val="800"/>
              <a:buChar char="•"/>
              <a:defRPr/>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102" name="Google Shape;102;p2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03" name="Shape 103"/>
        <p:cNvGrpSpPr/>
        <p:nvPr/>
      </p:nvGrpSpPr>
      <p:grpSpPr>
        <a:xfrm>
          <a:off x="0" y="0"/>
          <a:ext cx="0" cy="0"/>
          <a:chOff x="0" y="0"/>
          <a:chExt cx="0" cy="0"/>
        </a:xfrm>
      </p:grpSpPr>
      <p:sp>
        <p:nvSpPr>
          <p:cNvPr id="104" name="Google Shape;104;p26"/>
          <p:cNvSpPr/>
          <p:nvPr>
            <p:ph idx="2" type="pic"/>
          </p:nvPr>
        </p:nvSpPr>
        <p:spPr>
          <a:xfrm>
            <a:off x="0" y="0"/>
            <a:ext cx="9144000" cy="60993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105" name="Google Shape;105;p2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6" name="Shape 106"/>
        <p:cNvGrpSpPr/>
        <p:nvPr/>
      </p:nvGrpSpPr>
      <p:grpSpPr>
        <a:xfrm>
          <a:off x="0" y="0"/>
          <a:ext cx="0" cy="0"/>
          <a:chOff x="0" y="0"/>
          <a:chExt cx="0" cy="0"/>
        </a:xfrm>
      </p:grpSpPr>
      <p:sp>
        <p:nvSpPr>
          <p:cNvPr id="107" name="Google Shape;107;p27"/>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sz="900">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633413" y="133350"/>
            <a:ext cx="7877100" cy="857400"/>
          </a:xfrm>
          <a:prstGeom prst="rect">
            <a:avLst/>
          </a:prstGeom>
          <a:noFill/>
          <a:ln>
            <a:noFill/>
          </a:ln>
        </p:spPr>
        <p:txBody>
          <a:bodyPr anchorCtr="0" anchor="ctr" bIns="19050" lIns="19050" spcFirstLastPara="1" rIns="19050" wrap="square" tIns="19050">
            <a:noAutofit/>
          </a:bodyPr>
          <a:lstStyle>
            <a:lvl1pPr lvl="0"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1pPr>
            <a:lvl2pPr lvl="1"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2pPr>
            <a:lvl3pPr lvl="2"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3pPr>
            <a:lvl4pPr lvl="3"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4pPr>
            <a:lvl5pPr lvl="4"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5pPr>
            <a:lvl6pPr lvl="5"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6pPr>
            <a:lvl7pPr lvl="6"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7pPr>
            <a:lvl8pPr lvl="7"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8pPr>
            <a:lvl9pPr lvl="8" marR="0" rtl="0" algn="l">
              <a:lnSpc>
                <a:spcPct val="100000"/>
              </a:lnSpc>
              <a:spcBef>
                <a:spcPts val="0"/>
              </a:spcBef>
              <a:spcAft>
                <a:spcPts val="0"/>
              </a:spcAft>
              <a:buClr>
                <a:srgbClr val="FFFFFF"/>
              </a:buClr>
              <a:buSzPts val="4200"/>
              <a:buFont typeface="Century"/>
              <a:buNone/>
              <a:defRPr b="1" i="0" sz="4200" u="none" cap="none" strike="noStrike">
                <a:solidFill>
                  <a:srgbClr val="FFFFFF"/>
                </a:solidFill>
                <a:latin typeface="Century"/>
                <a:ea typeface="Century"/>
                <a:cs typeface="Century"/>
                <a:sym typeface="Century"/>
              </a:defRPr>
            </a:lvl9pPr>
          </a:lstStyle>
          <a:p/>
        </p:txBody>
      </p:sp>
      <p:sp>
        <p:nvSpPr>
          <p:cNvPr id="60" name="Google Shape;60;p15"/>
          <p:cNvSpPr txBox="1"/>
          <p:nvPr>
            <p:ph idx="1" type="body"/>
          </p:nvPr>
        </p:nvSpPr>
        <p:spPr>
          <a:xfrm>
            <a:off x="633413" y="1181100"/>
            <a:ext cx="7877100" cy="3486000"/>
          </a:xfrm>
          <a:prstGeom prst="rect">
            <a:avLst/>
          </a:prstGeom>
          <a:noFill/>
          <a:ln>
            <a:noFill/>
          </a:ln>
        </p:spPr>
        <p:txBody>
          <a:bodyPr anchorCtr="0" anchor="ctr" bIns="19050" lIns="19050" spcFirstLastPara="1" rIns="19050" wrap="square" tIns="19050">
            <a:noAutofit/>
          </a:bodyPr>
          <a:lstStyle>
            <a:lvl1pPr indent="-381000" lvl="0" marL="4572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1pPr>
            <a:lvl2pPr indent="-381000" lvl="1" marL="9144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2pPr>
            <a:lvl3pPr indent="-381000" lvl="2" marL="13716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3pPr>
            <a:lvl4pPr indent="-381000" lvl="3" marL="18288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4pPr>
            <a:lvl5pPr indent="-381000" lvl="4" marL="22860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5pPr>
            <a:lvl6pPr indent="-381000" lvl="5" marL="27432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6pPr>
            <a:lvl7pPr indent="-381000" lvl="6" marL="32004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7pPr>
            <a:lvl8pPr indent="-381000" lvl="7" marL="36576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8pPr>
            <a:lvl9pPr indent="-381000" lvl="8" marL="4114800" marR="0" rtl="0" algn="l">
              <a:lnSpc>
                <a:spcPct val="100000"/>
              </a:lnSpc>
              <a:spcBef>
                <a:spcPts val="2200"/>
              </a:spcBef>
              <a:spcAft>
                <a:spcPts val="0"/>
              </a:spcAft>
              <a:buClr>
                <a:srgbClr val="000000"/>
              </a:buClr>
              <a:buSzPts val="2400"/>
              <a:buFont typeface="Helvetica Neue"/>
              <a:buChar char="•"/>
              <a:defRPr b="0" i="0" sz="2000" u="none" cap="none" strike="noStrike">
                <a:solidFill>
                  <a:srgbClr val="000000"/>
                </a:solidFill>
                <a:latin typeface="Helvetica Neue"/>
                <a:ea typeface="Helvetica Neue"/>
                <a:cs typeface="Helvetica Neue"/>
                <a:sym typeface="Helvetica Neue"/>
              </a:defRPr>
            </a:lvl9pPr>
          </a:lstStyle>
          <a:p/>
        </p:txBody>
      </p:sp>
      <p:sp>
        <p:nvSpPr>
          <p:cNvPr id="61" name="Google Shape;61;p1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drive.google.com/file/d/1mXxjhQcb9sKEJ-_vNEnTV2rcKMkGb9au/view" TargetMode="External"/><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drive.google.com/file/d/1ETCsnG8X2fXvScSz3p7a8VfU1-hBxXNx/view" TargetMode="External"/><Relationship Id="rId5"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hyperlink" Target="http://drive.google.com/file/d/1CdANQpsQnEEY3nBzUiPHxPtfIM-OwAcR/view" TargetMode="External"/><Relationship Id="rId6"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harley.jones@safe2.org"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drive.google.com/file/d/1Rfw0_LSe--cBzz_g_cxGgllc0SJ_TWav/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jpg"/><Relationship Id="rId6"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drive.google.com/file/d/1BUZ_H3ULZQxGsR7brqBM6KjAaMJA7An8/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8"/>
          <p:cNvSpPr/>
          <p:nvPr/>
        </p:nvSpPr>
        <p:spPr>
          <a:xfrm>
            <a:off x="-51659" y="-11781"/>
            <a:ext cx="9247200" cy="3435000"/>
          </a:xfrm>
          <a:prstGeom prst="rect">
            <a:avLst/>
          </a:prstGeom>
          <a:solidFill>
            <a:srgbClr val="1DB9A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13" name="Google Shape;113;p28"/>
          <p:cNvSpPr txBox="1"/>
          <p:nvPr>
            <p:ph idx="4294967295" type="ctrTitle"/>
          </p:nvPr>
        </p:nvSpPr>
        <p:spPr>
          <a:xfrm>
            <a:off x="759898" y="639599"/>
            <a:ext cx="7624200" cy="1791300"/>
          </a:xfrm>
          <a:prstGeom prst="rect">
            <a:avLst/>
          </a:prstGeom>
          <a:noFill/>
          <a:ln>
            <a:noFill/>
          </a:ln>
        </p:spPr>
        <p:txBody>
          <a:bodyPr anchorCtr="0" anchor="b" bIns="19050" lIns="19050" spcFirstLastPara="1" rIns="19050" wrap="square" tIns="19050">
            <a:noAutofit/>
          </a:bodyPr>
          <a:lstStyle/>
          <a:p>
            <a:pPr indent="0" lvl="0" marL="0" marR="0" rtl="0" algn="ctr">
              <a:lnSpc>
                <a:spcPct val="80000"/>
              </a:lnSpc>
              <a:spcBef>
                <a:spcPts val="0"/>
              </a:spcBef>
              <a:spcAft>
                <a:spcPts val="0"/>
              </a:spcAft>
              <a:buClr>
                <a:srgbClr val="FFFFFF"/>
              </a:buClr>
              <a:buSzPts val="6900"/>
              <a:buFont typeface="Century"/>
              <a:buNone/>
            </a:pPr>
            <a:r>
              <a:rPr b="1" lang="en" sz="6000">
                <a:solidFill>
                  <a:srgbClr val="FFFFFF"/>
                </a:solidFill>
                <a:latin typeface="Roboto"/>
                <a:ea typeface="Roboto"/>
                <a:cs typeface="Roboto"/>
                <a:sym typeface="Roboto"/>
              </a:rPr>
              <a:t>Safe2 Covid-19</a:t>
            </a:r>
            <a:r>
              <a:rPr lang="en" sz="6000">
                <a:latin typeface="Roboto"/>
                <a:ea typeface="Roboto"/>
                <a:cs typeface="Roboto"/>
                <a:sym typeface="Roboto"/>
              </a:rPr>
              <a:t> </a:t>
            </a:r>
            <a:endParaRPr sz="6000">
              <a:latin typeface="Roboto"/>
              <a:ea typeface="Roboto"/>
              <a:cs typeface="Roboto"/>
              <a:sym typeface="Roboto"/>
            </a:endParaRPr>
          </a:p>
          <a:p>
            <a:pPr indent="0" lvl="0" marL="0" marR="0" rtl="0" algn="ctr">
              <a:lnSpc>
                <a:spcPct val="80000"/>
              </a:lnSpc>
              <a:spcBef>
                <a:spcPts val="0"/>
              </a:spcBef>
              <a:spcAft>
                <a:spcPts val="0"/>
              </a:spcAft>
              <a:buClr>
                <a:srgbClr val="FFFFFF"/>
              </a:buClr>
              <a:buSzPts val="6900"/>
              <a:buFont typeface="Century"/>
              <a:buNone/>
            </a:pPr>
            <a:r>
              <a:t/>
            </a:r>
            <a:endParaRPr sz="1800">
              <a:latin typeface="Roboto"/>
              <a:ea typeface="Roboto"/>
              <a:cs typeface="Roboto"/>
              <a:sym typeface="Roboto"/>
            </a:endParaRPr>
          </a:p>
          <a:p>
            <a:pPr indent="0" lvl="0" marL="0" rtl="0" algn="ctr">
              <a:lnSpc>
                <a:spcPct val="110000"/>
              </a:lnSpc>
              <a:spcBef>
                <a:spcPts val="0"/>
              </a:spcBef>
              <a:spcAft>
                <a:spcPts val="0"/>
              </a:spcAft>
              <a:buClr>
                <a:schemeClr val="dk1"/>
              </a:buClr>
              <a:buSzPts val="1100"/>
              <a:buFont typeface="Arial"/>
              <a:buNone/>
            </a:pPr>
            <a:r>
              <a:rPr b="1" lang="en" sz="2400">
                <a:solidFill>
                  <a:srgbClr val="FFFFFF"/>
                </a:solidFill>
                <a:latin typeface="Roboto"/>
                <a:ea typeface="Roboto"/>
                <a:cs typeface="Roboto"/>
                <a:sym typeface="Roboto"/>
              </a:rPr>
              <a:t>Early warning system for the COVID-19 crisis.</a:t>
            </a:r>
            <a:endParaRPr b="1" sz="2400">
              <a:solidFill>
                <a:srgbClr val="FFFFFF"/>
              </a:solidFill>
              <a:highlight>
                <a:srgbClr val="39A79A"/>
              </a:highlight>
              <a:latin typeface="Lora"/>
              <a:ea typeface="Lora"/>
              <a:cs typeface="Lora"/>
              <a:sym typeface="Lora"/>
            </a:endParaRPr>
          </a:p>
          <a:p>
            <a:pPr indent="0" lvl="0" marL="0" rtl="0" algn="ctr">
              <a:lnSpc>
                <a:spcPct val="80000"/>
              </a:lnSpc>
              <a:spcBef>
                <a:spcPts val="0"/>
              </a:spcBef>
              <a:spcAft>
                <a:spcPts val="0"/>
              </a:spcAft>
              <a:buClr>
                <a:schemeClr val="lt1"/>
              </a:buClr>
              <a:buSzPts val="6900"/>
              <a:buFont typeface="Century"/>
              <a:buNone/>
            </a:pPr>
            <a:r>
              <a:t/>
            </a:r>
            <a:endParaRPr sz="2400">
              <a:solidFill>
                <a:schemeClr val="lt1"/>
              </a:solidFill>
              <a:latin typeface="Roboto"/>
              <a:ea typeface="Roboto"/>
              <a:cs typeface="Roboto"/>
              <a:sym typeface="Roboto"/>
            </a:endParaRPr>
          </a:p>
        </p:txBody>
      </p:sp>
      <p:grpSp>
        <p:nvGrpSpPr>
          <p:cNvPr id="114" name="Google Shape;114;p28"/>
          <p:cNvGrpSpPr/>
          <p:nvPr/>
        </p:nvGrpSpPr>
        <p:grpSpPr>
          <a:xfrm>
            <a:off x="6788026" y="2728460"/>
            <a:ext cx="1401413" cy="1378463"/>
            <a:chOff x="0" y="0"/>
            <a:chExt cx="3737100" cy="3675900"/>
          </a:xfrm>
        </p:grpSpPr>
        <p:sp>
          <p:nvSpPr>
            <p:cNvPr id="115" name="Google Shape;115;p28"/>
            <p:cNvSpPr/>
            <p:nvPr/>
          </p:nvSpPr>
          <p:spPr>
            <a:xfrm>
              <a:off x="30689" y="0"/>
              <a:ext cx="3675900" cy="3675900"/>
            </a:xfrm>
            <a:prstGeom prst="ellipse">
              <a:avLst/>
            </a:prstGeom>
            <a:solidFill>
              <a:srgbClr val="FED758"/>
            </a:solidFill>
            <a:ln>
              <a:noFill/>
            </a:ln>
            <a:effectLst>
              <a:outerShdw blurRad="419100" rotWithShape="0" dir="5400000" dist="129066">
                <a:srgbClr val="000000">
                  <a:alpha val="149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16" name="Google Shape;116;p28"/>
            <p:cNvSpPr txBox="1"/>
            <p:nvPr/>
          </p:nvSpPr>
          <p:spPr>
            <a:xfrm>
              <a:off x="0" y="2198368"/>
              <a:ext cx="3737100" cy="905400"/>
            </a:xfrm>
            <a:prstGeom prst="rect">
              <a:avLst/>
            </a:prstGeom>
            <a:noFill/>
            <a:ln>
              <a:noFill/>
            </a:ln>
          </p:spPr>
          <p:txBody>
            <a:bodyPr anchorCtr="0" anchor="ctr" bIns="19050" lIns="19050" spcFirstLastPara="1" rIns="19050" wrap="square" tIns="19050">
              <a:noAutofit/>
            </a:bodyPr>
            <a:lstStyle/>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Your </a:t>
              </a:r>
              <a:endParaRPr sz="500"/>
            </a:p>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Economy</a:t>
              </a:r>
              <a:endParaRPr sz="500"/>
            </a:p>
          </p:txBody>
        </p:sp>
        <p:grpSp>
          <p:nvGrpSpPr>
            <p:cNvPr id="117" name="Google Shape;117;p28"/>
            <p:cNvGrpSpPr/>
            <p:nvPr/>
          </p:nvGrpSpPr>
          <p:grpSpPr>
            <a:xfrm>
              <a:off x="1233597" y="761045"/>
              <a:ext cx="1269900" cy="1269900"/>
              <a:chOff x="0" y="0"/>
              <a:chExt cx="1269900" cy="1269900"/>
            </a:xfrm>
          </p:grpSpPr>
          <p:sp>
            <p:nvSpPr>
              <p:cNvPr id="118" name="Google Shape;118;p28"/>
              <p:cNvSpPr/>
              <p:nvPr/>
            </p:nvSpPr>
            <p:spPr>
              <a:xfrm>
                <a:off x="0" y="0"/>
                <a:ext cx="1269900" cy="12699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1" i="0" sz="1200" u="none" cap="none" strike="noStrike">
                  <a:solidFill>
                    <a:srgbClr val="FFFFFF"/>
                  </a:solidFill>
                  <a:latin typeface="Helvetica Neue"/>
                  <a:ea typeface="Helvetica Neue"/>
                  <a:cs typeface="Helvetica Neue"/>
                  <a:sym typeface="Helvetica Neue"/>
                </a:endParaRPr>
              </a:p>
            </p:txBody>
          </p:sp>
          <p:pic>
            <p:nvPicPr>
              <p:cNvPr descr="Dollar-3.png" id="119" name="Google Shape;119;p28"/>
              <p:cNvPicPr preferRelativeResize="0"/>
              <p:nvPr/>
            </p:nvPicPr>
            <p:blipFill/>
            <p:spPr>
              <a:xfrm>
                <a:off x="234950" y="234950"/>
                <a:ext cx="800100" cy="800100"/>
              </a:xfrm>
              <a:prstGeom prst="rect">
                <a:avLst/>
              </a:prstGeom>
              <a:noFill/>
              <a:ln>
                <a:noFill/>
              </a:ln>
            </p:spPr>
          </p:pic>
        </p:grpSp>
      </p:grpSp>
      <p:grpSp>
        <p:nvGrpSpPr>
          <p:cNvPr id="120" name="Google Shape;120;p28"/>
          <p:cNvGrpSpPr/>
          <p:nvPr/>
        </p:nvGrpSpPr>
        <p:grpSpPr>
          <a:xfrm>
            <a:off x="4817800" y="2728460"/>
            <a:ext cx="1401413" cy="1378463"/>
            <a:chOff x="0" y="0"/>
            <a:chExt cx="3737100" cy="3675900"/>
          </a:xfrm>
        </p:grpSpPr>
        <p:sp>
          <p:nvSpPr>
            <p:cNvPr id="121" name="Google Shape;121;p28"/>
            <p:cNvSpPr/>
            <p:nvPr/>
          </p:nvSpPr>
          <p:spPr>
            <a:xfrm>
              <a:off x="30689" y="0"/>
              <a:ext cx="3675900" cy="3675900"/>
            </a:xfrm>
            <a:prstGeom prst="ellipse">
              <a:avLst/>
            </a:prstGeom>
            <a:solidFill>
              <a:srgbClr val="FED758"/>
            </a:solidFill>
            <a:ln>
              <a:noFill/>
            </a:ln>
            <a:effectLst>
              <a:outerShdw blurRad="419100" rotWithShape="0" dir="5400000" dist="129066">
                <a:srgbClr val="000000">
                  <a:alpha val="149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2" name="Google Shape;122;p28"/>
            <p:cNvSpPr txBox="1"/>
            <p:nvPr/>
          </p:nvSpPr>
          <p:spPr>
            <a:xfrm>
              <a:off x="0" y="2198368"/>
              <a:ext cx="3737100" cy="905400"/>
            </a:xfrm>
            <a:prstGeom prst="rect">
              <a:avLst/>
            </a:prstGeom>
            <a:noFill/>
            <a:ln>
              <a:noFill/>
            </a:ln>
          </p:spPr>
          <p:txBody>
            <a:bodyPr anchorCtr="0" anchor="ctr" bIns="19050" lIns="19050" spcFirstLastPara="1" rIns="19050" wrap="square" tIns="19050">
              <a:noAutofit/>
            </a:bodyPr>
            <a:lstStyle/>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Your </a:t>
              </a:r>
              <a:endParaRPr sz="500"/>
            </a:p>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Community</a:t>
              </a:r>
              <a:endParaRPr sz="500"/>
            </a:p>
          </p:txBody>
        </p:sp>
        <p:grpSp>
          <p:nvGrpSpPr>
            <p:cNvPr id="123" name="Google Shape;123;p28"/>
            <p:cNvGrpSpPr/>
            <p:nvPr/>
          </p:nvGrpSpPr>
          <p:grpSpPr>
            <a:xfrm>
              <a:off x="1233597" y="761045"/>
              <a:ext cx="1269900" cy="1269900"/>
              <a:chOff x="0" y="0"/>
              <a:chExt cx="1269900" cy="1269900"/>
            </a:xfrm>
          </p:grpSpPr>
          <p:sp>
            <p:nvSpPr>
              <p:cNvPr id="124" name="Google Shape;124;p28"/>
              <p:cNvSpPr/>
              <p:nvPr/>
            </p:nvSpPr>
            <p:spPr>
              <a:xfrm>
                <a:off x="0" y="0"/>
                <a:ext cx="1269900" cy="12699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1" i="0" sz="1200" u="none" cap="none" strike="noStrike">
                  <a:solidFill>
                    <a:srgbClr val="FFFFFF"/>
                  </a:solidFill>
                  <a:latin typeface="Helvetica Neue"/>
                  <a:ea typeface="Helvetica Neue"/>
                  <a:cs typeface="Helvetica Neue"/>
                  <a:sym typeface="Helvetica Neue"/>
                </a:endParaRPr>
              </a:p>
            </p:txBody>
          </p:sp>
          <p:pic>
            <p:nvPicPr>
              <p:cNvPr descr="User-2.png" id="125" name="Google Shape;125;p28"/>
              <p:cNvPicPr preferRelativeResize="0"/>
              <p:nvPr/>
            </p:nvPicPr>
            <p:blipFill/>
            <p:spPr>
              <a:xfrm>
                <a:off x="235346" y="235346"/>
                <a:ext cx="799308" cy="799308"/>
              </a:xfrm>
              <a:prstGeom prst="rect">
                <a:avLst/>
              </a:prstGeom>
              <a:noFill/>
              <a:ln>
                <a:noFill/>
              </a:ln>
            </p:spPr>
          </p:pic>
        </p:grpSp>
      </p:grpSp>
      <p:grpSp>
        <p:nvGrpSpPr>
          <p:cNvPr id="126" name="Google Shape;126;p28"/>
          <p:cNvGrpSpPr/>
          <p:nvPr/>
        </p:nvGrpSpPr>
        <p:grpSpPr>
          <a:xfrm>
            <a:off x="2847574" y="2728460"/>
            <a:ext cx="1401413" cy="1378463"/>
            <a:chOff x="0" y="0"/>
            <a:chExt cx="3737100" cy="3675900"/>
          </a:xfrm>
        </p:grpSpPr>
        <p:sp>
          <p:nvSpPr>
            <p:cNvPr id="127" name="Google Shape;127;p28"/>
            <p:cNvSpPr/>
            <p:nvPr/>
          </p:nvSpPr>
          <p:spPr>
            <a:xfrm>
              <a:off x="30689" y="0"/>
              <a:ext cx="3675900" cy="3675900"/>
            </a:xfrm>
            <a:prstGeom prst="ellipse">
              <a:avLst/>
            </a:prstGeom>
            <a:solidFill>
              <a:srgbClr val="FED758"/>
            </a:solidFill>
            <a:ln>
              <a:noFill/>
            </a:ln>
            <a:effectLst>
              <a:outerShdw blurRad="419100" rotWithShape="0" dir="5400000" dist="129066">
                <a:srgbClr val="000000">
                  <a:alpha val="149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28" name="Google Shape;128;p28"/>
            <p:cNvSpPr txBox="1"/>
            <p:nvPr/>
          </p:nvSpPr>
          <p:spPr>
            <a:xfrm>
              <a:off x="0" y="2198368"/>
              <a:ext cx="3737100" cy="905400"/>
            </a:xfrm>
            <a:prstGeom prst="rect">
              <a:avLst/>
            </a:prstGeom>
            <a:noFill/>
            <a:ln>
              <a:noFill/>
            </a:ln>
          </p:spPr>
          <p:txBody>
            <a:bodyPr anchorCtr="0" anchor="ctr" bIns="19050" lIns="19050" spcFirstLastPara="1" rIns="19050" wrap="square" tIns="19050">
              <a:noAutofit/>
            </a:bodyPr>
            <a:lstStyle/>
            <a:p>
              <a:pPr indent="0" lvl="0" marL="0" marR="0" rtl="0" algn="ctr">
                <a:lnSpc>
                  <a:spcPct val="80000"/>
                </a:lnSpc>
                <a:spcBef>
                  <a:spcPts val="0"/>
                </a:spcBef>
                <a:spcAft>
                  <a:spcPts val="0"/>
                </a:spcAft>
                <a:buClr>
                  <a:srgbClr val="485F78"/>
                </a:buClr>
                <a:buSzPts val="1200"/>
                <a:buFont typeface="Century"/>
                <a:buNone/>
              </a:pPr>
              <a:r>
                <a:rPr b="1" i="0" lang="en" sz="1200" cap="none" strike="noStrike">
                  <a:solidFill>
                    <a:srgbClr val="485F78"/>
                  </a:solidFill>
                  <a:latin typeface="Century"/>
                  <a:ea typeface="Century"/>
                  <a:cs typeface="Century"/>
                  <a:sym typeface="Century"/>
                </a:rPr>
                <a:t>Your </a:t>
              </a:r>
              <a:endParaRPr sz="500"/>
            </a:p>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Privacy</a:t>
              </a:r>
              <a:endParaRPr sz="500"/>
            </a:p>
          </p:txBody>
        </p:sp>
        <p:grpSp>
          <p:nvGrpSpPr>
            <p:cNvPr id="129" name="Google Shape;129;p28"/>
            <p:cNvGrpSpPr/>
            <p:nvPr/>
          </p:nvGrpSpPr>
          <p:grpSpPr>
            <a:xfrm>
              <a:off x="1233597" y="761045"/>
              <a:ext cx="1269900" cy="1269900"/>
              <a:chOff x="0" y="0"/>
              <a:chExt cx="1269900" cy="1269900"/>
            </a:xfrm>
          </p:grpSpPr>
          <p:sp>
            <p:nvSpPr>
              <p:cNvPr id="130" name="Google Shape;130;p28"/>
              <p:cNvSpPr/>
              <p:nvPr/>
            </p:nvSpPr>
            <p:spPr>
              <a:xfrm>
                <a:off x="0" y="0"/>
                <a:ext cx="1269900" cy="12699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1" i="0" sz="1200" u="none" cap="none" strike="noStrike">
                  <a:solidFill>
                    <a:srgbClr val="FFFFFF"/>
                  </a:solidFill>
                  <a:latin typeface="Helvetica Neue"/>
                  <a:ea typeface="Helvetica Neue"/>
                  <a:cs typeface="Helvetica Neue"/>
                  <a:sym typeface="Helvetica Neue"/>
                </a:endParaRPr>
              </a:p>
            </p:txBody>
          </p:sp>
          <p:pic>
            <p:nvPicPr>
              <p:cNvPr descr="Locked.png" id="131" name="Google Shape;131;p28"/>
              <p:cNvPicPr preferRelativeResize="0"/>
              <p:nvPr/>
            </p:nvPicPr>
            <p:blipFill/>
            <p:spPr>
              <a:xfrm>
                <a:off x="290551" y="209550"/>
                <a:ext cx="663498" cy="800100"/>
              </a:xfrm>
              <a:prstGeom prst="rect">
                <a:avLst/>
              </a:prstGeom>
              <a:noFill/>
              <a:ln>
                <a:noFill/>
              </a:ln>
            </p:spPr>
          </p:pic>
        </p:grpSp>
      </p:grpSp>
      <p:grpSp>
        <p:nvGrpSpPr>
          <p:cNvPr id="132" name="Google Shape;132;p28"/>
          <p:cNvGrpSpPr/>
          <p:nvPr/>
        </p:nvGrpSpPr>
        <p:grpSpPr>
          <a:xfrm>
            <a:off x="877348" y="2728460"/>
            <a:ext cx="1401412" cy="1378463"/>
            <a:chOff x="0" y="0"/>
            <a:chExt cx="3737100" cy="3675900"/>
          </a:xfrm>
        </p:grpSpPr>
        <p:sp>
          <p:nvSpPr>
            <p:cNvPr id="133" name="Google Shape;133;p28"/>
            <p:cNvSpPr/>
            <p:nvPr/>
          </p:nvSpPr>
          <p:spPr>
            <a:xfrm>
              <a:off x="30689" y="0"/>
              <a:ext cx="3675900" cy="3675900"/>
            </a:xfrm>
            <a:prstGeom prst="ellipse">
              <a:avLst/>
            </a:prstGeom>
            <a:solidFill>
              <a:srgbClr val="FED758"/>
            </a:solidFill>
            <a:ln>
              <a:noFill/>
            </a:ln>
            <a:effectLst>
              <a:outerShdw blurRad="419100" rotWithShape="0" dir="5400000" dist="129066">
                <a:srgbClr val="000000">
                  <a:alpha val="149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34" name="Google Shape;134;p28"/>
            <p:cNvSpPr txBox="1"/>
            <p:nvPr/>
          </p:nvSpPr>
          <p:spPr>
            <a:xfrm>
              <a:off x="0" y="2198368"/>
              <a:ext cx="3737100" cy="905400"/>
            </a:xfrm>
            <a:prstGeom prst="rect">
              <a:avLst/>
            </a:prstGeom>
            <a:noFill/>
            <a:ln>
              <a:noFill/>
            </a:ln>
          </p:spPr>
          <p:txBody>
            <a:bodyPr anchorCtr="0" anchor="ctr" bIns="19050" lIns="19050" spcFirstLastPara="1" rIns="19050" wrap="square" tIns="19050">
              <a:noAutofit/>
            </a:bodyPr>
            <a:lstStyle/>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Your </a:t>
              </a:r>
              <a:endParaRPr b="1" sz="500"/>
            </a:p>
            <a:p>
              <a:pPr indent="0" lvl="0" marL="0" marR="0" rtl="0" algn="ctr">
                <a:lnSpc>
                  <a:spcPct val="80000"/>
                </a:lnSpc>
                <a:spcBef>
                  <a:spcPts val="0"/>
                </a:spcBef>
                <a:spcAft>
                  <a:spcPts val="0"/>
                </a:spcAft>
                <a:buClr>
                  <a:srgbClr val="485F78"/>
                </a:buClr>
                <a:buSzPts val="1200"/>
                <a:buFont typeface="Century"/>
                <a:buNone/>
              </a:pPr>
              <a:r>
                <a:rPr b="1" i="0" lang="en" sz="1200" u="none" cap="none" strike="noStrike">
                  <a:solidFill>
                    <a:srgbClr val="485F78"/>
                  </a:solidFill>
                  <a:latin typeface="Century"/>
                  <a:ea typeface="Century"/>
                  <a:cs typeface="Century"/>
                  <a:sym typeface="Century"/>
                </a:rPr>
                <a:t>Health</a:t>
              </a:r>
              <a:endParaRPr b="1" sz="500"/>
            </a:p>
          </p:txBody>
        </p:sp>
        <p:grpSp>
          <p:nvGrpSpPr>
            <p:cNvPr id="135" name="Google Shape;135;p28"/>
            <p:cNvGrpSpPr/>
            <p:nvPr/>
          </p:nvGrpSpPr>
          <p:grpSpPr>
            <a:xfrm>
              <a:off x="1233596" y="761045"/>
              <a:ext cx="1269900" cy="1269900"/>
              <a:chOff x="0" y="0"/>
              <a:chExt cx="1269900" cy="1269900"/>
            </a:xfrm>
          </p:grpSpPr>
          <p:sp>
            <p:nvSpPr>
              <p:cNvPr id="136" name="Google Shape;136;p28"/>
              <p:cNvSpPr/>
              <p:nvPr/>
            </p:nvSpPr>
            <p:spPr>
              <a:xfrm>
                <a:off x="0" y="0"/>
                <a:ext cx="1269900" cy="1269900"/>
              </a:xfrm>
              <a:prstGeom prst="ellipse">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1" i="0" sz="1200" u="none" cap="none" strike="noStrike">
                  <a:solidFill>
                    <a:srgbClr val="FFFFFF"/>
                  </a:solidFill>
                  <a:latin typeface="Helvetica Neue"/>
                  <a:ea typeface="Helvetica Neue"/>
                  <a:cs typeface="Helvetica Neue"/>
                  <a:sym typeface="Helvetica Neue"/>
                </a:endParaRPr>
              </a:p>
            </p:txBody>
          </p:sp>
          <p:pic>
            <p:nvPicPr>
              <p:cNvPr descr="Слой_249-1.png" id="137" name="Google Shape;137;p28"/>
              <p:cNvPicPr preferRelativeResize="0"/>
              <p:nvPr/>
            </p:nvPicPr>
            <p:blipFill/>
            <p:spPr>
              <a:xfrm>
                <a:off x="186163" y="285750"/>
                <a:ext cx="897674" cy="800100"/>
              </a:xfrm>
              <a:prstGeom prst="rect">
                <a:avLst/>
              </a:prstGeom>
              <a:noFill/>
              <a:ln>
                <a:noFill/>
              </a:ln>
            </p:spPr>
          </p:pic>
        </p:grpSp>
      </p:grpSp>
      <p:pic>
        <p:nvPicPr>
          <p:cNvPr id="138" name="Google Shape;138;p28"/>
          <p:cNvPicPr preferRelativeResize="0"/>
          <p:nvPr/>
        </p:nvPicPr>
        <p:blipFill rotWithShape="1">
          <a:blip r:embed="rId3">
            <a:alphaModFix/>
          </a:blip>
          <a:srcRect b="27829" l="39154" r="56492" t="61871"/>
          <a:stretch/>
        </p:blipFill>
        <p:spPr>
          <a:xfrm>
            <a:off x="1195350" y="2931962"/>
            <a:ext cx="765398" cy="971450"/>
          </a:xfrm>
          <a:prstGeom prst="rect">
            <a:avLst/>
          </a:prstGeom>
          <a:noFill/>
          <a:ln>
            <a:noFill/>
          </a:ln>
        </p:spPr>
      </p:pic>
      <p:pic>
        <p:nvPicPr>
          <p:cNvPr id="139" name="Google Shape;139;p28"/>
          <p:cNvPicPr preferRelativeResize="0"/>
          <p:nvPr/>
        </p:nvPicPr>
        <p:blipFill rotWithShape="1">
          <a:blip r:embed="rId4">
            <a:alphaModFix/>
          </a:blip>
          <a:srcRect b="27967" l="49746" r="46012" t="61966"/>
          <a:stretch/>
        </p:blipFill>
        <p:spPr>
          <a:xfrm>
            <a:off x="3195899" y="2968984"/>
            <a:ext cx="704765" cy="897393"/>
          </a:xfrm>
          <a:prstGeom prst="rect">
            <a:avLst/>
          </a:prstGeom>
          <a:noFill/>
          <a:ln>
            <a:noFill/>
          </a:ln>
        </p:spPr>
      </p:pic>
      <p:pic>
        <p:nvPicPr>
          <p:cNvPr id="140" name="Google Shape;140;p28"/>
          <p:cNvPicPr preferRelativeResize="0"/>
          <p:nvPr/>
        </p:nvPicPr>
        <p:blipFill rotWithShape="1">
          <a:blip r:embed="rId5">
            <a:alphaModFix/>
          </a:blip>
          <a:srcRect b="27858" l="59940" r="35275" t="62017"/>
          <a:stretch/>
        </p:blipFill>
        <p:spPr>
          <a:xfrm>
            <a:off x="5090738" y="2931963"/>
            <a:ext cx="855523" cy="971450"/>
          </a:xfrm>
          <a:prstGeom prst="rect">
            <a:avLst/>
          </a:prstGeom>
          <a:noFill/>
          <a:ln>
            <a:noFill/>
          </a:ln>
        </p:spPr>
      </p:pic>
      <p:pic>
        <p:nvPicPr>
          <p:cNvPr id="141" name="Google Shape;141;p28"/>
          <p:cNvPicPr preferRelativeResize="0"/>
          <p:nvPr/>
        </p:nvPicPr>
        <p:blipFill rotWithShape="1">
          <a:blip r:embed="rId6">
            <a:alphaModFix/>
          </a:blip>
          <a:srcRect b="43886" l="23141" r="72378" t="46323"/>
          <a:stretch/>
        </p:blipFill>
        <p:spPr>
          <a:xfrm>
            <a:off x="7067150" y="2983100"/>
            <a:ext cx="765398" cy="897400"/>
          </a:xfrm>
          <a:prstGeom prst="rect">
            <a:avLst/>
          </a:prstGeom>
          <a:noFill/>
          <a:ln>
            <a:noFill/>
          </a:ln>
        </p:spPr>
      </p:pic>
      <p:pic>
        <p:nvPicPr>
          <p:cNvPr id="142" name="Google Shape;142;p28"/>
          <p:cNvPicPr preferRelativeResize="0"/>
          <p:nvPr/>
        </p:nvPicPr>
        <p:blipFill>
          <a:blip r:embed="rId7">
            <a:alphaModFix/>
          </a:blip>
          <a:stretch>
            <a:fillRect/>
          </a:stretch>
        </p:blipFill>
        <p:spPr>
          <a:xfrm>
            <a:off x="117750" y="4581375"/>
            <a:ext cx="1472750" cy="418075"/>
          </a:xfrm>
          <a:prstGeom prst="rect">
            <a:avLst/>
          </a:prstGeom>
          <a:noFill/>
          <a:ln>
            <a:noFill/>
          </a:ln>
        </p:spPr>
      </p:pic>
      <p:sp>
        <p:nvSpPr>
          <p:cNvPr id="143" name="Google Shape;143;p28"/>
          <p:cNvSpPr txBox="1"/>
          <p:nvPr/>
        </p:nvSpPr>
        <p:spPr>
          <a:xfrm>
            <a:off x="7631900" y="4536275"/>
            <a:ext cx="14013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Insert Logo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Navigating Safe2</a:t>
            </a:r>
            <a:endParaRPr>
              <a:latin typeface="Roboto"/>
              <a:ea typeface="Roboto"/>
              <a:cs typeface="Roboto"/>
              <a:sym typeface="Roboto"/>
            </a:endParaRPr>
          </a:p>
        </p:txBody>
      </p:sp>
      <p:sp>
        <p:nvSpPr>
          <p:cNvPr id="217" name="Google Shape;217;p37"/>
          <p:cNvSpPr txBox="1"/>
          <p:nvPr>
            <p:ph idx="1" type="body"/>
          </p:nvPr>
        </p:nvSpPr>
        <p:spPr>
          <a:xfrm>
            <a:off x="311700" y="1152475"/>
            <a:ext cx="29412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Roboto"/>
                <a:ea typeface="Roboto"/>
                <a:cs typeface="Roboto"/>
                <a:sym typeface="Roboto"/>
              </a:rPr>
              <a:t>Home Page</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Safe Score</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Locations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Contacts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Self-Assessments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Home Button</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Roboto"/>
              <a:ea typeface="Roboto"/>
              <a:cs typeface="Roboto"/>
              <a:sym typeface="Roboto"/>
            </a:endParaRPr>
          </a:p>
        </p:txBody>
      </p:sp>
      <p:pic>
        <p:nvPicPr>
          <p:cNvPr id="218" name="Google Shape;218;p37"/>
          <p:cNvPicPr preferRelativeResize="0"/>
          <p:nvPr/>
        </p:nvPicPr>
        <p:blipFill>
          <a:blip r:embed="rId3">
            <a:alphaModFix/>
          </a:blip>
          <a:stretch>
            <a:fillRect/>
          </a:stretch>
        </p:blipFill>
        <p:spPr>
          <a:xfrm>
            <a:off x="117750" y="4581375"/>
            <a:ext cx="1472750" cy="418075"/>
          </a:xfrm>
          <a:prstGeom prst="rect">
            <a:avLst/>
          </a:prstGeom>
          <a:noFill/>
          <a:ln>
            <a:noFill/>
          </a:ln>
        </p:spPr>
      </p:pic>
      <p:pic>
        <p:nvPicPr>
          <p:cNvPr id="219" name="Google Shape;219;p37"/>
          <p:cNvPicPr preferRelativeResize="0"/>
          <p:nvPr/>
        </p:nvPicPr>
        <p:blipFill>
          <a:blip r:embed="rId4">
            <a:alphaModFix amt="17000"/>
          </a:blip>
          <a:stretch>
            <a:fillRect/>
          </a:stretch>
        </p:blipFill>
        <p:spPr>
          <a:xfrm>
            <a:off x="0" y="0"/>
            <a:ext cx="5428416" cy="5143499"/>
          </a:xfrm>
          <a:prstGeom prst="rect">
            <a:avLst/>
          </a:prstGeom>
          <a:noFill/>
          <a:ln>
            <a:noFill/>
          </a:ln>
        </p:spPr>
      </p:pic>
      <p:pic>
        <p:nvPicPr>
          <p:cNvPr id="220" name="Google Shape;220;p37"/>
          <p:cNvPicPr preferRelativeResize="0"/>
          <p:nvPr/>
        </p:nvPicPr>
        <p:blipFill>
          <a:blip r:embed="rId5">
            <a:alphaModFix/>
          </a:blip>
          <a:stretch>
            <a:fillRect/>
          </a:stretch>
        </p:blipFill>
        <p:spPr>
          <a:xfrm>
            <a:off x="3721918" y="314050"/>
            <a:ext cx="2148300" cy="3821100"/>
          </a:xfrm>
          <a:prstGeom prst="roundRect">
            <a:avLst>
              <a:gd fmla="val 16667" name="adj"/>
            </a:avLst>
          </a:prstGeom>
          <a:noFill/>
          <a:ln cap="flat" cmpd="sng" w="28575">
            <a:solidFill>
              <a:schemeClr val="dk2"/>
            </a:solidFill>
            <a:prstDash val="solid"/>
            <a:round/>
            <a:headEnd len="sm" w="sm" type="none"/>
            <a:tailEnd len="sm" w="sm" type="none"/>
          </a:ln>
        </p:spPr>
      </p:pic>
      <p:pic>
        <p:nvPicPr>
          <p:cNvPr id="221" name="Google Shape;221;p37"/>
          <p:cNvPicPr preferRelativeResize="0"/>
          <p:nvPr/>
        </p:nvPicPr>
        <p:blipFill>
          <a:blip r:embed="rId6">
            <a:alphaModFix/>
          </a:blip>
          <a:stretch>
            <a:fillRect/>
          </a:stretch>
        </p:blipFill>
        <p:spPr>
          <a:xfrm>
            <a:off x="6260743" y="950188"/>
            <a:ext cx="2148300" cy="38211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311700" y="445025"/>
            <a:ext cx="4110300" cy="11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you ready for your first Self-Assessment?</a:t>
            </a:r>
            <a:endParaRPr/>
          </a:p>
        </p:txBody>
      </p:sp>
      <p:sp>
        <p:nvSpPr>
          <p:cNvPr id="227" name="Google Shape;227;p38"/>
          <p:cNvSpPr txBox="1"/>
          <p:nvPr>
            <p:ph idx="1" type="body"/>
          </p:nvPr>
        </p:nvSpPr>
        <p:spPr>
          <a:xfrm>
            <a:off x="311700" y="1903750"/>
            <a:ext cx="4050300" cy="266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Two Questions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AutoNum type="arabicPeriod"/>
            </a:pPr>
            <a:r>
              <a:rPr lang="en"/>
              <a:t>Do you have symptoms?</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AutoNum type="arabicPeriod"/>
            </a:pPr>
            <a:r>
              <a:rPr lang="en"/>
              <a:t>Please check all symptoms </a:t>
            </a:r>
            <a:endParaRPr/>
          </a:p>
          <a:p>
            <a:pPr indent="0" lvl="0" marL="457200" rtl="0" algn="l">
              <a:lnSpc>
                <a:spcPct val="100000"/>
              </a:lnSpc>
              <a:spcBef>
                <a:spcPts val="0"/>
              </a:spcBef>
              <a:spcAft>
                <a:spcPts val="0"/>
              </a:spcAft>
              <a:buNone/>
            </a:pPr>
            <a:r>
              <a:rPr lang="en"/>
              <a:t>that apply</a:t>
            </a:r>
            <a:endParaRPr/>
          </a:p>
          <a:p>
            <a:pPr indent="0" lvl="0" marL="0" rtl="0" algn="l">
              <a:spcBef>
                <a:spcPts val="0"/>
              </a:spcBef>
              <a:spcAft>
                <a:spcPts val="1600"/>
              </a:spcAft>
              <a:buNone/>
            </a:pPr>
            <a:r>
              <a:t/>
            </a:r>
            <a:endParaRPr/>
          </a:p>
        </p:txBody>
      </p:sp>
      <p:pic>
        <p:nvPicPr>
          <p:cNvPr id="228" name="Google Shape;228;p38"/>
          <p:cNvPicPr preferRelativeResize="0"/>
          <p:nvPr/>
        </p:nvPicPr>
        <p:blipFill>
          <a:blip r:embed="rId3">
            <a:alphaModFix/>
          </a:blip>
          <a:stretch>
            <a:fillRect/>
          </a:stretch>
        </p:blipFill>
        <p:spPr>
          <a:xfrm>
            <a:off x="117750" y="4581375"/>
            <a:ext cx="1472750" cy="418075"/>
          </a:xfrm>
          <a:prstGeom prst="rect">
            <a:avLst/>
          </a:prstGeom>
          <a:noFill/>
          <a:ln>
            <a:noFill/>
          </a:ln>
        </p:spPr>
      </p:pic>
      <p:pic>
        <p:nvPicPr>
          <p:cNvPr id="229" name="Google Shape;229;p38" title="Taking A Daily Self-Assessment.MP4">
            <a:hlinkClick r:id="rId4"/>
          </p:cNvPr>
          <p:cNvPicPr preferRelativeResize="0"/>
          <p:nvPr/>
        </p:nvPicPr>
        <p:blipFill>
          <a:blip r:embed="rId5">
            <a:alphaModFix/>
          </a:blip>
          <a:stretch>
            <a:fillRect/>
          </a:stretch>
        </p:blipFill>
        <p:spPr>
          <a:xfrm>
            <a:off x="4252925" y="858150"/>
            <a:ext cx="4569600" cy="342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142625" y="290250"/>
            <a:ext cx="4110300" cy="11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Reporting a Close Contact</a:t>
            </a:r>
            <a:endParaRPr/>
          </a:p>
        </p:txBody>
      </p:sp>
      <p:sp>
        <p:nvSpPr>
          <p:cNvPr id="235" name="Google Shape;235;p39"/>
          <p:cNvSpPr txBox="1"/>
          <p:nvPr>
            <p:ph idx="1" type="body"/>
          </p:nvPr>
        </p:nvSpPr>
        <p:spPr>
          <a:xfrm>
            <a:off x="172625" y="1415600"/>
            <a:ext cx="4050300" cy="2665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Choose Report Close Contact on the Home Screen</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Choose the date of exposure</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Choose the duration of exposure </a:t>
            </a:r>
            <a:endParaRPr/>
          </a:p>
        </p:txBody>
      </p:sp>
      <p:pic>
        <p:nvPicPr>
          <p:cNvPr id="236" name="Google Shape;236;p39"/>
          <p:cNvPicPr preferRelativeResize="0"/>
          <p:nvPr/>
        </p:nvPicPr>
        <p:blipFill>
          <a:blip r:embed="rId3">
            <a:alphaModFix/>
          </a:blip>
          <a:stretch>
            <a:fillRect/>
          </a:stretch>
        </p:blipFill>
        <p:spPr>
          <a:xfrm>
            <a:off x="117750" y="4581375"/>
            <a:ext cx="1472750" cy="418075"/>
          </a:xfrm>
          <a:prstGeom prst="rect">
            <a:avLst/>
          </a:prstGeom>
          <a:noFill/>
          <a:ln>
            <a:noFill/>
          </a:ln>
        </p:spPr>
      </p:pic>
      <p:pic>
        <p:nvPicPr>
          <p:cNvPr id="237" name="Google Shape;237;p39" title="Reporting a close contact.MP4">
            <a:hlinkClick r:id="rId4"/>
          </p:cNvPr>
          <p:cNvPicPr preferRelativeResize="0"/>
          <p:nvPr/>
        </p:nvPicPr>
        <p:blipFill>
          <a:blip r:embed="rId5">
            <a:alphaModFix/>
          </a:blip>
          <a:stretch>
            <a:fillRect/>
          </a:stretch>
        </p:blipFill>
        <p:spPr>
          <a:xfrm>
            <a:off x="5574075" y="290250"/>
            <a:ext cx="2483061" cy="441655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0"/>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243" name="Google Shape;243;p40"/>
          <p:cNvSpPr txBox="1"/>
          <p:nvPr>
            <p:ph type="title"/>
          </p:nvPr>
        </p:nvSpPr>
        <p:spPr>
          <a:xfrm>
            <a:off x="0" y="0"/>
            <a:ext cx="7379700" cy="11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Safe Scores Are Calculated</a:t>
            </a:r>
            <a:endParaRPr/>
          </a:p>
        </p:txBody>
      </p:sp>
      <p:sp>
        <p:nvSpPr>
          <p:cNvPr id="244" name="Google Shape;244;p40"/>
          <p:cNvSpPr txBox="1"/>
          <p:nvPr>
            <p:ph idx="1" type="body"/>
          </p:nvPr>
        </p:nvSpPr>
        <p:spPr>
          <a:xfrm>
            <a:off x="311700" y="1903750"/>
            <a:ext cx="4050300" cy="26652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pic>
        <p:nvPicPr>
          <p:cNvPr id="245" name="Google Shape;245;p40"/>
          <p:cNvPicPr preferRelativeResize="0"/>
          <p:nvPr/>
        </p:nvPicPr>
        <p:blipFill>
          <a:blip r:embed="rId4">
            <a:alphaModFix/>
          </a:blip>
          <a:stretch>
            <a:fillRect/>
          </a:stretch>
        </p:blipFill>
        <p:spPr>
          <a:xfrm>
            <a:off x="117750" y="4581375"/>
            <a:ext cx="1472750" cy="418075"/>
          </a:xfrm>
          <a:prstGeom prst="rect">
            <a:avLst/>
          </a:prstGeom>
          <a:noFill/>
          <a:ln>
            <a:noFill/>
          </a:ln>
        </p:spPr>
      </p:pic>
      <p:pic>
        <p:nvPicPr>
          <p:cNvPr id="246" name="Google Shape;246;p40"/>
          <p:cNvPicPr preferRelativeResize="0"/>
          <p:nvPr/>
        </p:nvPicPr>
        <p:blipFill>
          <a:blip r:embed="rId5">
            <a:alphaModFix/>
          </a:blip>
          <a:stretch>
            <a:fillRect/>
          </a:stretch>
        </p:blipFill>
        <p:spPr>
          <a:xfrm>
            <a:off x="1590501" y="746850"/>
            <a:ext cx="2291100" cy="4075200"/>
          </a:xfrm>
          <a:prstGeom prst="roundRect">
            <a:avLst>
              <a:gd fmla="val 16667" name="adj"/>
            </a:avLst>
          </a:prstGeom>
          <a:noFill/>
          <a:ln cap="flat" cmpd="sng" w="28575">
            <a:solidFill>
              <a:schemeClr val="dk2"/>
            </a:solidFill>
            <a:prstDash val="solid"/>
            <a:round/>
            <a:headEnd len="sm" w="sm" type="none"/>
            <a:tailEnd len="sm" w="sm" type="none"/>
          </a:ln>
        </p:spPr>
      </p:pic>
      <p:pic>
        <p:nvPicPr>
          <p:cNvPr id="247" name="Google Shape;247;p40"/>
          <p:cNvPicPr preferRelativeResize="0"/>
          <p:nvPr/>
        </p:nvPicPr>
        <p:blipFill>
          <a:blip r:embed="rId6">
            <a:alphaModFix/>
          </a:blip>
          <a:stretch>
            <a:fillRect/>
          </a:stretch>
        </p:blipFill>
        <p:spPr>
          <a:xfrm>
            <a:off x="5310202" y="746850"/>
            <a:ext cx="2291100" cy="40752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1"/>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253" name="Google Shape;25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Reviewing your activity</a:t>
            </a:r>
            <a:endParaRPr>
              <a:latin typeface="Roboto"/>
              <a:ea typeface="Roboto"/>
              <a:cs typeface="Roboto"/>
              <a:sym typeface="Roboto"/>
            </a:endParaRPr>
          </a:p>
        </p:txBody>
      </p:sp>
      <p:sp>
        <p:nvSpPr>
          <p:cNvPr id="254" name="Google Shape;254;p41"/>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latin typeface="Roboto"/>
                <a:ea typeface="Roboto"/>
                <a:cs typeface="Roboto"/>
                <a:sym typeface="Roboto"/>
              </a:rPr>
              <a:t>My Activity</a:t>
            </a:r>
            <a:endParaRPr>
              <a:latin typeface="Roboto"/>
              <a:ea typeface="Roboto"/>
              <a:cs typeface="Roboto"/>
              <a:sym typeface="Roboto"/>
            </a:endParaRPr>
          </a:p>
          <a:p>
            <a:pPr indent="-342900" lvl="0" marL="457200" rtl="0" algn="l">
              <a:lnSpc>
                <a:spcPct val="200000"/>
              </a:lnSpc>
              <a:spcBef>
                <a:spcPts val="1600"/>
              </a:spcBef>
              <a:spcAft>
                <a:spcPts val="0"/>
              </a:spcAft>
              <a:buSzPts val="1800"/>
              <a:buFont typeface="Roboto"/>
              <a:buChar char="●"/>
            </a:pPr>
            <a:r>
              <a:rPr lang="en">
                <a:latin typeface="Roboto"/>
                <a:ea typeface="Roboto"/>
                <a:cs typeface="Roboto"/>
                <a:sym typeface="Roboto"/>
              </a:rPr>
              <a:t>Self-assessment results</a:t>
            </a:r>
            <a:endParaRPr>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a:latin typeface="Roboto"/>
                <a:ea typeface="Roboto"/>
                <a:cs typeface="Roboto"/>
                <a:sym typeface="Roboto"/>
              </a:rPr>
              <a:t>Locations </a:t>
            </a:r>
            <a:r>
              <a:rPr lang="en">
                <a:latin typeface="Roboto"/>
                <a:ea typeface="Roboto"/>
                <a:cs typeface="Roboto"/>
                <a:sym typeface="Roboto"/>
              </a:rPr>
              <a:t>information</a:t>
            </a:r>
            <a:r>
              <a:rPr lang="en">
                <a:latin typeface="Roboto"/>
                <a:ea typeface="Roboto"/>
                <a:cs typeface="Roboto"/>
                <a:sym typeface="Roboto"/>
              </a:rPr>
              <a:t> and alerts</a:t>
            </a:r>
            <a:endParaRPr>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a:latin typeface="Roboto"/>
                <a:ea typeface="Roboto"/>
                <a:cs typeface="Roboto"/>
                <a:sym typeface="Roboto"/>
              </a:rPr>
              <a:t>Contact information and alerts</a:t>
            </a:r>
            <a:endParaRPr>
              <a:latin typeface="Roboto"/>
              <a:ea typeface="Roboto"/>
              <a:cs typeface="Roboto"/>
              <a:sym typeface="Roboto"/>
            </a:endParaRPr>
          </a:p>
        </p:txBody>
      </p:sp>
      <p:pic>
        <p:nvPicPr>
          <p:cNvPr id="255" name="Google Shape;255;p41"/>
          <p:cNvPicPr preferRelativeResize="0"/>
          <p:nvPr/>
        </p:nvPicPr>
        <p:blipFill>
          <a:blip r:embed="rId4">
            <a:alphaModFix/>
          </a:blip>
          <a:stretch>
            <a:fillRect/>
          </a:stretch>
        </p:blipFill>
        <p:spPr>
          <a:xfrm>
            <a:off x="6683991" y="1074875"/>
            <a:ext cx="2148300" cy="3821100"/>
          </a:xfrm>
          <a:prstGeom prst="roundRect">
            <a:avLst>
              <a:gd fmla="val 16667" name="adj"/>
            </a:avLst>
          </a:prstGeom>
          <a:noFill/>
          <a:ln cap="flat" cmpd="sng" w="28575">
            <a:solidFill>
              <a:schemeClr val="dk2"/>
            </a:solidFill>
            <a:prstDash val="solid"/>
            <a:round/>
            <a:headEnd len="sm" w="sm" type="none"/>
            <a:tailEnd len="sm" w="sm" type="none"/>
          </a:ln>
        </p:spPr>
      </p:pic>
      <p:pic>
        <p:nvPicPr>
          <p:cNvPr id="256" name="Google Shape;256;p41"/>
          <p:cNvPicPr preferRelativeResize="0"/>
          <p:nvPr/>
        </p:nvPicPr>
        <p:blipFill>
          <a:blip r:embed="rId5">
            <a:alphaModFix/>
          </a:blip>
          <a:stretch>
            <a:fillRect/>
          </a:stretch>
        </p:blipFill>
        <p:spPr>
          <a:xfrm>
            <a:off x="4261966" y="445025"/>
            <a:ext cx="2148300" cy="38211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2"/>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262" name="Google Shape;262;p42"/>
          <p:cNvSpPr txBox="1"/>
          <p:nvPr>
            <p:ph type="title"/>
          </p:nvPr>
        </p:nvSpPr>
        <p:spPr>
          <a:xfrm>
            <a:off x="73575" y="82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Looking around you</a:t>
            </a:r>
            <a:endParaRPr>
              <a:latin typeface="Roboto"/>
              <a:ea typeface="Roboto"/>
              <a:cs typeface="Roboto"/>
              <a:sym typeface="Roboto"/>
            </a:endParaRPr>
          </a:p>
        </p:txBody>
      </p:sp>
      <p:sp>
        <p:nvSpPr>
          <p:cNvPr id="263" name="Google Shape;263;p42"/>
          <p:cNvSpPr txBox="1"/>
          <p:nvPr>
            <p:ph idx="1" type="body"/>
          </p:nvPr>
        </p:nvSpPr>
        <p:spPr>
          <a:xfrm>
            <a:off x="168825" y="655475"/>
            <a:ext cx="426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latin typeface="Roboto"/>
              <a:ea typeface="Roboto"/>
              <a:cs typeface="Roboto"/>
              <a:sym typeface="Roboto"/>
            </a:endParaRPr>
          </a:p>
          <a:p>
            <a:pPr indent="0" lvl="0" marL="0" rtl="0" algn="l">
              <a:lnSpc>
                <a:spcPct val="100000"/>
              </a:lnSpc>
              <a:spcBef>
                <a:spcPts val="0"/>
              </a:spcBef>
              <a:spcAft>
                <a:spcPts val="0"/>
              </a:spcAft>
              <a:buNone/>
            </a:pPr>
            <a:r>
              <a:rPr lang="en">
                <a:latin typeface="Roboto"/>
                <a:ea typeface="Roboto"/>
                <a:cs typeface="Roboto"/>
                <a:sym typeface="Roboto"/>
              </a:rPr>
              <a:t>Safe2’s map function </a:t>
            </a:r>
            <a:endParaRPr>
              <a:latin typeface="Roboto"/>
              <a:ea typeface="Roboto"/>
              <a:cs typeface="Roboto"/>
              <a:sym typeface="Roboto"/>
            </a:endParaRPr>
          </a:p>
          <a:p>
            <a:pPr indent="0" lvl="0" marL="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Shows past visits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Shows areas of increased risk and exposed locations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Anonymous data based on data from you and members of your community</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Gives you realtime information for daily decision making</a:t>
            </a:r>
            <a:endParaRPr>
              <a:latin typeface="Roboto"/>
              <a:ea typeface="Roboto"/>
              <a:cs typeface="Roboto"/>
              <a:sym typeface="Roboto"/>
            </a:endParaRPr>
          </a:p>
        </p:txBody>
      </p:sp>
      <p:pic>
        <p:nvPicPr>
          <p:cNvPr id="264" name="Google Shape;264;p42"/>
          <p:cNvPicPr preferRelativeResize="0"/>
          <p:nvPr/>
        </p:nvPicPr>
        <p:blipFill>
          <a:blip r:embed="rId4">
            <a:alphaModFix/>
          </a:blip>
          <a:stretch>
            <a:fillRect/>
          </a:stretch>
        </p:blipFill>
        <p:spPr>
          <a:xfrm>
            <a:off x="4571991" y="250775"/>
            <a:ext cx="2148300" cy="3821100"/>
          </a:xfrm>
          <a:prstGeom prst="roundRect">
            <a:avLst>
              <a:gd fmla="val 16667" name="adj"/>
            </a:avLst>
          </a:prstGeom>
          <a:noFill/>
          <a:ln cap="flat" cmpd="sng" w="28575">
            <a:solidFill>
              <a:schemeClr val="dk2"/>
            </a:solidFill>
            <a:prstDash val="solid"/>
            <a:round/>
            <a:headEnd len="sm" w="sm" type="none"/>
            <a:tailEnd len="sm" w="sm" type="none"/>
          </a:ln>
        </p:spPr>
      </p:pic>
      <p:pic>
        <p:nvPicPr>
          <p:cNvPr id="265" name="Google Shape;265;p42"/>
          <p:cNvPicPr preferRelativeResize="0"/>
          <p:nvPr/>
        </p:nvPicPr>
        <p:blipFill>
          <a:blip r:embed="rId5">
            <a:alphaModFix/>
          </a:blip>
          <a:stretch>
            <a:fillRect/>
          </a:stretch>
        </p:blipFill>
        <p:spPr>
          <a:xfrm>
            <a:off x="6863176" y="998375"/>
            <a:ext cx="2214900" cy="39396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3"/>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271" name="Google Shape;271;p43"/>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Settings you can change</a:t>
            </a:r>
            <a:endParaRPr>
              <a:latin typeface="Roboto"/>
              <a:ea typeface="Roboto"/>
              <a:cs typeface="Roboto"/>
              <a:sym typeface="Roboto"/>
            </a:endParaRPr>
          </a:p>
        </p:txBody>
      </p:sp>
      <p:sp>
        <p:nvSpPr>
          <p:cNvPr id="272" name="Google Shape;272;p43"/>
          <p:cNvSpPr txBox="1"/>
          <p:nvPr>
            <p:ph idx="1" type="body"/>
          </p:nvPr>
        </p:nvSpPr>
        <p:spPr>
          <a:xfrm>
            <a:off x="97375" y="485725"/>
            <a:ext cx="414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Notifications </a:t>
            </a:r>
            <a:r>
              <a:rPr lang="en"/>
              <a:t>Preferences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Reminders for Daily Self-Assessments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Alerts when you Safe Score changes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Alerts for any location risk changes</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Future Updates will include data management and registering your own COVID test</a:t>
            </a: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Editing your Home Area</a:t>
            </a:r>
            <a:endParaRPr/>
          </a:p>
        </p:txBody>
      </p:sp>
      <p:sp>
        <p:nvSpPr>
          <p:cNvPr id="273" name="Google Shape;273;p43"/>
          <p:cNvSpPr txBox="1"/>
          <p:nvPr/>
        </p:nvSpPr>
        <p:spPr>
          <a:xfrm>
            <a:off x="-638675" y="1529150"/>
            <a:ext cx="73239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43"/>
          <p:cNvPicPr preferRelativeResize="0"/>
          <p:nvPr/>
        </p:nvPicPr>
        <p:blipFill>
          <a:blip r:embed="rId4">
            <a:alphaModFix/>
          </a:blip>
          <a:stretch>
            <a:fillRect/>
          </a:stretch>
        </p:blipFill>
        <p:spPr>
          <a:xfrm>
            <a:off x="4237675" y="181925"/>
            <a:ext cx="2148300" cy="3821100"/>
          </a:xfrm>
          <a:prstGeom prst="roundRect">
            <a:avLst>
              <a:gd fmla="val 16667" name="adj"/>
            </a:avLst>
          </a:prstGeom>
          <a:noFill/>
          <a:ln cap="flat" cmpd="sng" w="28575">
            <a:solidFill>
              <a:schemeClr val="dk2"/>
            </a:solidFill>
            <a:prstDash val="solid"/>
            <a:round/>
            <a:headEnd len="sm" w="sm" type="none"/>
            <a:tailEnd len="sm" w="sm" type="none"/>
          </a:ln>
        </p:spPr>
      </p:pic>
      <p:pic>
        <p:nvPicPr>
          <p:cNvPr id="275" name="Google Shape;275;p43" title="Setting your Home area.MP4">
            <a:hlinkClick r:id="rId5"/>
          </p:cNvPr>
          <p:cNvPicPr preferRelativeResize="0"/>
          <p:nvPr/>
        </p:nvPicPr>
        <p:blipFill>
          <a:blip r:embed="rId6">
            <a:alphaModFix/>
          </a:blip>
          <a:stretch>
            <a:fillRect/>
          </a:stretch>
        </p:blipFill>
        <p:spPr>
          <a:xfrm>
            <a:off x="6538375" y="853556"/>
            <a:ext cx="2453225" cy="371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311700" y="367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 and Resources for support</a:t>
            </a:r>
            <a:endParaRPr/>
          </a:p>
        </p:txBody>
      </p:sp>
      <p:sp>
        <p:nvSpPr>
          <p:cNvPr id="281" name="Google Shape;281;p44"/>
          <p:cNvSpPr txBox="1"/>
          <p:nvPr>
            <p:ph idx="1" type="body"/>
          </p:nvPr>
        </p:nvSpPr>
        <p:spPr>
          <a:xfrm>
            <a:off x="311700" y="1242075"/>
            <a:ext cx="5123400" cy="2446800"/>
          </a:xfrm>
          <a:prstGeom prst="rect">
            <a:avLst/>
          </a:prstGeom>
        </p:spPr>
        <p:txBody>
          <a:bodyPr anchorCtr="0" anchor="t" bIns="91425" lIns="91425" spcFirstLastPara="1" rIns="91425" wrap="square" tIns="91425">
            <a:noAutofit/>
          </a:bodyPr>
          <a:lstStyle/>
          <a:p>
            <a:pPr indent="-374650" lvl="0" marL="457200" rtl="0" algn="l">
              <a:lnSpc>
                <a:spcPct val="100000"/>
              </a:lnSpc>
              <a:spcBef>
                <a:spcPts val="1000"/>
              </a:spcBef>
              <a:spcAft>
                <a:spcPts val="0"/>
              </a:spcAft>
              <a:buClr>
                <a:schemeClr val="dk1"/>
              </a:buClr>
              <a:buSzPts val="2300"/>
              <a:buFont typeface="Roboto"/>
              <a:buChar char="•"/>
            </a:pPr>
            <a:r>
              <a:rPr lang="en">
                <a:solidFill>
                  <a:schemeClr val="dk1"/>
                </a:solidFill>
                <a:latin typeface="Roboto"/>
                <a:ea typeface="Roboto"/>
                <a:cs typeface="Roboto"/>
                <a:sym typeface="Roboto"/>
              </a:rPr>
              <a:t>Feedback Surveys</a:t>
            </a:r>
            <a:endParaRPr>
              <a:solidFill>
                <a:schemeClr val="dk1"/>
              </a:solidFill>
              <a:latin typeface="Roboto"/>
              <a:ea typeface="Roboto"/>
              <a:cs typeface="Roboto"/>
              <a:sym typeface="Roboto"/>
            </a:endParaRPr>
          </a:p>
          <a:p>
            <a:pPr indent="-374650" lvl="0" marL="457200" rtl="0" algn="l">
              <a:lnSpc>
                <a:spcPct val="100000"/>
              </a:lnSpc>
              <a:spcBef>
                <a:spcPts val="1000"/>
              </a:spcBef>
              <a:spcAft>
                <a:spcPts val="0"/>
              </a:spcAft>
              <a:buClr>
                <a:schemeClr val="dk1"/>
              </a:buClr>
              <a:buSzPts val="2300"/>
              <a:buFont typeface="Roboto"/>
              <a:buChar char="•"/>
            </a:pPr>
            <a:r>
              <a:rPr lang="en">
                <a:solidFill>
                  <a:schemeClr val="dk1"/>
                </a:solidFill>
                <a:latin typeface="Roboto"/>
                <a:ea typeface="Roboto"/>
                <a:cs typeface="Roboto"/>
                <a:sym typeface="Roboto"/>
              </a:rPr>
              <a:t>Send Direct Feedback/Screenshots</a:t>
            </a:r>
            <a:endParaRPr>
              <a:solidFill>
                <a:schemeClr val="dk1"/>
              </a:solidFill>
              <a:latin typeface="Roboto"/>
              <a:ea typeface="Roboto"/>
              <a:cs typeface="Roboto"/>
              <a:sym typeface="Roboto"/>
            </a:endParaRPr>
          </a:p>
          <a:p>
            <a:pPr indent="-374650" lvl="0" marL="457200" rtl="0" algn="l">
              <a:lnSpc>
                <a:spcPct val="100000"/>
              </a:lnSpc>
              <a:spcBef>
                <a:spcPts val="0"/>
              </a:spcBef>
              <a:spcAft>
                <a:spcPts val="0"/>
              </a:spcAft>
              <a:buClr>
                <a:schemeClr val="dk1"/>
              </a:buClr>
              <a:buSzPts val="2300"/>
              <a:buFont typeface="Roboto"/>
              <a:buChar char="•"/>
            </a:pPr>
            <a:r>
              <a:rPr lang="en">
                <a:latin typeface="Roboto"/>
                <a:ea typeface="Roboto"/>
                <a:cs typeface="Roboto"/>
                <a:sym typeface="Roboto"/>
              </a:rPr>
              <a:t>Harley Jones, (312) 450-0179</a:t>
            </a:r>
            <a:endParaRPr>
              <a:latin typeface="Roboto"/>
              <a:ea typeface="Roboto"/>
              <a:cs typeface="Roboto"/>
              <a:sym typeface="Roboto"/>
            </a:endParaRPr>
          </a:p>
          <a:p>
            <a:pPr indent="0" lvl="0" marL="457200" rtl="0" algn="l">
              <a:lnSpc>
                <a:spcPct val="100000"/>
              </a:lnSpc>
              <a:spcBef>
                <a:spcPts val="1000"/>
              </a:spcBef>
              <a:spcAft>
                <a:spcPts val="0"/>
              </a:spcAft>
              <a:buNone/>
            </a:pPr>
            <a:r>
              <a:rPr lang="en" u="sng">
                <a:solidFill>
                  <a:schemeClr val="hlink"/>
                </a:solidFill>
                <a:latin typeface="Roboto"/>
                <a:ea typeface="Roboto"/>
                <a:cs typeface="Roboto"/>
                <a:sym typeface="Roboto"/>
                <a:hlinkClick r:id="rId3"/>
              </a:rPr>
              <a:t>harley.jones@safe2.org</a:t>
            </a:r>
            <a:r>
              <a:rPr lang="en">
                <a:latin typeface="Roboto"/>
                <a:ea typeface="Roboto"/>
                <a:cs typeface="Roboto"/>
                <a:sym typeface="Roboto"/>
              </a:rPr>
              <a:t> </a:t>
            </a:r>
            <a:endParaRPr>
              <a:latin typeface="Roboto"/>
              <a:ea typeface="Roboto"/>
              <a:cs typeface="Roboto"/>
              <a:sym typeface="Roboto"/>
            </a:endParaRPr>
          </a:p>
          <a:p>
            <a:pPr indent="0" lvl="0" marL="0" rtl="0" algn="l">
              <a:lnSpc>
                <a:spcPct val="100000"/>
              </a:lnSpc>
              <a:spcBef>
                <a:spcPts val="1000"/>
              </a:spcBef>
              <a:spcAft>
                <a:spcPts val="1600"/>
              </a:spcAft>
              <a:buNone/>
            </a:pPr>
            <a:r>
              <a:t/>
            </a:r>
            <a:endParaRPr>
              <a:latin typeface="Roboto"/>
              <a:ea typeface="Roboto"/>
              <a:cs typeface="Roboto"/>
              <a:sym typeface="Roboto"/>
            </a:endParaRPr>
          </a:p>
        </p:txBody>
      </p:sp>
      <p:pic>
        <p:nvPicPr>
          <p:cNvPr id="282" name="Google Shape;282;p44"/>
          <p:cNvPicPr preferRelativeResize="0"/>
          <p:nvPr/>
        </p:nvPicPr>
        <p:blipFill>
          <a:blip r:embed="rId4">
            <a:alphaModFix/>
          </a:blip>
          <a:stretch>
            <a:fillRect/>
          </a:stretch>
        </p:blipFill>
        <p:spPr>
          <a:xfrm>
            <a:off x="290925" y="4581362"/>
            <a:ext cx="1472750" cy="418075"/>
          </a:xfrm>
          <a:prstGeom prst="rect">
            <a:avLst/>
          </a:prstGeom>
          <a:noFill/>
          <a:ln>
            <a:noFill/>
          </a:ln>
        </p:spPr>
      </p:pic>
      <p:pic>
        <p:nvPicPr>
          <p:cNvPr id="283" name="Google Shape;283;p44"/>
          <p:cNvPicPr preferRelativeResize="0"/>
          <p:nvPr/>
        </p:nvPicPr>
        <p:blipFill rotWithShape="1">
          <a:blip r:embed="rId5">
            <a:alphaModFix amt="17000"/>
          </a:blip>
          <a:srcRect b="0" l="0" r="0" t="84993"/>
          <a:stretch/>
        </p:blipFill>
        <p:spPr>
          <a:xfrm>
            <a:off x="0" y="4404463"/>
            <a:ext cx="9144001" cy="771849"/>
          </a:xfrm>
          <a:prstGeom prst="rect">
            <a:avLst/>
          </a:prstGeom>
          <a:noFill/>
          <a:ln>
            <a:noFill/>
          </a:ln>
        </p:spPr>
      </p:pic>
      <p:pic>
        <p:nvPicPr>
          <p:cNvPr id="284" name="Google Shape;284;p44"/>
          <p:cNvPicPr preferRelativeResize="0"/>
          <p:nvPr/>
        </p:nvPicPr>
        <p:blipFill>
          <a:blip r:embed="rId6">
            <a:alphaModFix/>
          </a:blip>
          <a:stretch>
            <a:fillRect/>
          </a:stretch>
        </p:blipFill>
        <p:spPr>
          <a:xfrm>
            <a:off x="6717050" y="258175"/>
            <a:ext cx="2115300" cy="3950100"/>
          </a:xfrm>
          <a:prstGeom prst="roundRect">
            <a:avLst>
              <a:gd fmla="val 16667"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1474850" y="862025"/>
            <a:ext cx="7002300" cy="706200"/>
          </a:xfrm>
          <a:prstGeom prst="rect">
            <a:avLst/>
          </a:prstGeom>
        </p:spPr>
        <p:txBody>
          <a:bodyPr anchorCtr="0" anchor="b" bIns="19050" lIns="19050" spcFirstLastPara="1" rIns="19050" wrap="square" tIns="19050">
            <a:noAutofit/>
          </a:bodyPr>
          <a:lstStyle/>
          <a:p>
            <a:pPr indent="0" lvl="0" marL="0" rtl="0" algn="l">
              <a:spcBef>
                <a:spcPts val="0"/>
              </a:spcBef>
              <a:spcAft>
                <a:spcPts val="0"/>
              </a:spcAft>
              <a:buNone/>
            </a:pPr>
            <a:r>
              <a:t/>
            </a:r>
            <a:endParaRPr/>
          </a:p>
        </p:txBody>
      </p:sp>
      <p:sp>
        <p:nvSpPr>
          <p:cNvPr id="149" name="Google Shape;149;p29"/>
          <p:cNvSpPr txBox="1"/>
          <p:nvPr>
            <p:ph idx="1" type="body"/>
          </p:nvPr>
        </p:nvSpPr>
        <p:spPr>
          <a:xfrm>
            <a:off x="666750" y="266813"/>
            <a:ext cx="7810500" cy="595200"/>
          </a:xfrm>
          <a:prstGeom prst="rect">
            <a:avLst/>
          </a:prstGeom>
        </p:spPr>
        <p:txBody>
          <a:bodyPr anchorCtr="0" anchor="t" bIns="19050" lIns="19050" spcFirstLastPara="1" rIns="19050" wrap="square" tIns="19050">
            <a:noAutofit/>
          </a:bodyPr>
          <a:lstStyle/>
          <a:p>
            <a:pPr indent="0" lvl="0" marL="0" rtl="0" algn="l">
              <a:spcBef>
                <a:spcPts val="0"/>
              </a:spcBef>
              <a:spcAft>
                <a:spcPts val="0"/>
              </a:spcAft>
              <a:buNone/>
            </a:pPr>
            <a:r>
              <a:rPr b="0" lang="en" sz="6000">
                <a:latin typeface="Roboto"/>
                <a:ea typeface="Roboto"/>
                <a:cs typeface="Roboto"/>
                <a:sym typeface="Roboto"/>
              </a:rPr>
              <a:t>Agenda</a:t>
            </a:r>
            <a:endParaRPr b="0" sz="6000">
              <a:latin typeface="Roboto"/>
              <a:ea typeface="Roboto"/>
              <a:cs typeface="Roboto"/>
              <a:sym typeface="Roboto"/>
            </a:endParaRPr>
          </a:p>
          <a:p>
            <a:pPr indent="0" lvl="0" marL="0" rtl="0" algn="l">
              <a:spcBef>
                <a:spcPts val="0"/>
              </a:spcBef>
              <a:spcAft>
                <a:spcPts val="0"/>
              </a:spcAft>
              <a:buNone/>
            </a:pPr>
            <a:r>
              <a:rPr b="0" lang="en" sz="3000">
                <a:latin typeface="Roboto"/>
                <a:ea typeface="Roboto"/>
                <a:cs typeface="Roboto"/>
                <a:sym typeface="Roboto"/>
              </a:rPr>
              <a:t>[insert partner information]</a:t>
            </a:r>
            <a:endParaRPr b="0" sz="3000">
              <a:latin typeface="Roboto"/>
              <a:ea typeface="Roboto"/>
              <a:cs typeface="Roboto"/>
              <a:sym typeface="Roboto"/>
            </a:endParaRPr>
          </a:p>
          <a:p>
            <a:pPr indent="0" lvl="0" marL="0" rtl="0" algn="ctr">
              <a:spcBef>
                <a:spcPts val="0"/>
              </a:spcBef>
              <a:spcAft>
                <a:spcPts val="0"/>
              </a:spcAft>
              <a:buNone/>
            </a:pPr>
            <a:r>
              <a:t/>
            </a:r>
            <a:endParaRPr sz="3000"/>
          </a:p>
        </p:txBody>
      </p:sp>
      <p:sp>
        <p:nvSpPr>
          <p:cNvPr id="150" name="Google Shape;150;p29"/>
          <p:cNvSpPr txBox="1"/>
          <p:nvPr/>
        </p:nvSpPr>
        <p:spPr>
          <a:xfrm>
            <a:off x="733650" y="2028750"/>
            <a:ext cx="7810500" cy="2375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1DB9A6"/>
              </a:buClr>
              <a:buSzPts val="2400"/>
              <a:buFont typeface="Roboto"/>
              <a:buChar char="●"/>
            </a:pPr>
            <a:r>
              <a:rPr lang="en" sz="2400">
                <a:solidFill>
                  <a:srgbClr val="1DB9A6"/>
                </a:solidFill>
                <a:latin typeface="Roboto"/>
                <a:ea typeface="Roboto"/>
                <a:cs typeface="Roboto"/>
                <a:sym typeface="Roboto"/>
              </a:rPr>
              <a:t>Who we are</a:t>
            </a:r>
            <a:endParaRPr sz="2400">
              <a:solidFill>
                <a:srgbClr val="1DB9A6"/>
              </a:solidFill>
              <a:latin typeface="Roboto"/>
              <a:ea typeface="Roboto"/>
              <a:cs typeface="Roboto"/>
              <a:sym typeface="Roboto"/>
            </a:endParaRPr>
          </a:p>
          <a:p>
            <a:pPr indent="-381000" lvl="0" marL="457200" rtl="0" algn="l">
              <a:lnSpc>
                <a:spcPct val="115000"/>
              </a:lnSpc>
              <a:spcBef>
                <a:spcPts val="0"/>
              </a:spcBef>
              <a:spcAft>
                <a:spcPts val="0"/>
              </a:spcAft>
              <a:buClr>
                <a:srgbClr val="1DB9A6"/>
              </a:buClr>
              <a:buSzPts val="2400"/>
              <a:buFont typeface="Roboto"/>
              <a:buChar char="●"/>
            </a:pPr>
            <a:r>
              <a:rPr lang="en" sz="2400">
                <a:solidFill>
                  <a:srgbClr val="1DB9A6"/>
                </a:solidFill>
                <a:latin typeface="Roboto"/>
                <a:ea typeface="Roboto"/>
                <a:cs typeface="Roboto"/>
                <a:sym typeface="Roboto"/>
              </a:rPr>
              <a:t>Pilot Project</a:t>
            </a:r>
            <a:endParaRPr sz="2400">
              <a:solidFill>
                <a:srgbClr val="1DB9A6"/>
              </a:solidFill>
              <a:latin typeface="Roboto"/>
              <a:ea typeface="Roboto"/>
              <a:cs typeface="Roboto"/>
              <a:sym typeface="Roboto"/>
            </a:endParaRPr>
          </a:p>
          <a:p>
            <a:pPr indent="-381000" lvl="0" marL="457200" rtl="0" algn="l">
              <a:lnSpc>
                <a:spcPct val="115000"/>
              </a:lnSpc>
              <a:spcBef>
                <a:spcPts val="0"/>
              </a:spcBef>
              <a:spcAft>
                <a:spcPts val="0"/>
              </a:spcAft>
              <a:buClr>
                <a:srgbClr val="1DB9A6"/>
              </a:buClr>
              <a:buSzPts val="2400"/>
              <a:buFont typeface="Roboto"/>
              <a:buChar char="●"/>
            </a:pPr>
            <a:r>
              <a:rPr lang="en" sz="2400">
                <a:solidFill>
                  <a:srgbClr val="1DB9A6"/>
                </a:solidFill>
                <a:latin typeface="Roboto"/>
                <a:ea typeface="Roboto"/>
                <a:cs typeface="Roboto"/>
                <a:sym typeface="Roboto"/>
              </a:rPr>
              <a:t>How to Use the App</a:t>
            </a:r>
            <a:endParaRPr sz="2400">
              <a:solidFill>
                <a:srgbClr val="1DB9A6"/>
              </a:solidFill>
              <a:latin typeface="Roboto"/>
              <a:ea typeface="Roboto"/>
              <a:cs typeface="Roboto"/>
              <a:sym typeface="Roboto"/>
            </a:endParaRPr>
          </a:p>
          <a:p>
            <a:pPr indent="-381000" lvl="0" marL="457200" rtl="0" algn="l">
              <a:lnSpc>
                <a:spcPct val="115000"/>
              </a:lnSpc>
              <a:spcBef>
                <a:spcPts val="0"/>
              </a:spcBef>
              <a:spcAft>
                <a:spcPts val="0"/>
              </a:spcAft>
              <a:buClr>
                <a:srgbClr val="1DB9A6"/>
              </a:buClr>
              <a:buSzPts val="2400"/>
              <a:buFont typeface="Roboto"/>
              <a:buChar char="●"/>
            </a:pPr>
            <a:r>
              <a:rPr lang="en" sz="2400">
                <a:solidFill>
                  <a:srgbClr val="1DB9A6"/>
                </a:solidFill>
                <a:latin typeface="Roboto"/>
                <a:ea typeface="Roboto"/>
                <a:cs typeface="Roboto"/>
                <a:sym typeface="Roboto"/>
              </a:rPr>
              <a:t>Questions and Feedback</a:t>
            </a:r>
            <a:endParaRPr sz="2400">
              <a:solidFill>
                <a:srgbClr val="1DB9A6"/>
              </a:solidFill>
              <a:latin typeface="Roboto"/>
              <a:ea typeface="Roboto"/>
              <a:cs typeface="Roboto"/>
              <a:sym typeface="Roboto"/>
            </a:endParaRPr>
          </a:p>
          <a:p>
            <a:pPr indent="-381000" lvl="1" marL="914400" rtl="0" algn="l">
              <a:lnSpc>
                <a:spcPct val="115000"/>
              </a:lnSpc>
              <a:spcBef>
                <a:spcPts val="0"/>
              </a:spcBef>
              <a:spcAft>
                <a:spcPts val="0"/>
              </a:spcAft>
              <a:buClr>
                <a:srgbClr val="1DB9A6"/>
              </a:buClr>
              <a:buSzPts val="2400"/>
              <a:buFont typeface="Roboto"/>
              <a:buChar char="○"/>
            </a:pPr>
            <a:r>
              <a:rPr lang="en" sz="2400">
                <a:solidFill>
                  <a:srgbClr val="1DB9A6"/>
                </a:solidFill>
                <a:latin typeface="Roboto"/>
                <a:ea typeface="Roboto"/>
                <a:cs typeface="Roboto"/>
                <a:sym typeface="Roboto"/>
              </a:rPr>
              <a:t>Please use the chat function below</a:t>
            </a:r>
            <a:endParaRPr sz="2400">
              <a:solidFill>
                <a:srgbClr val="1DB9A6"/>
              </a:solidFill>
              <a:latin typeface="Roboto"/>
              <a:ea typeface="Roboto"/>
              <a:cs typeface="Roboto"/>
              <a:sym typeface="Roboto"/>
            </a:endParaRPr>
          </a:p>
          <a:p>
            <a:pPr indent="0" lvl="0" marL="0" rtl="0" algn="l">
              <a:lnSpc>
                <a:spcPct val="115000"/>
              </a:lnSpc>
              <a:spcBef>
                <a:spcPts val="0"/>
              </a:spcBef>
              <a:spcAft>
                <a:spcPts val="0"/>
              </a:spcAft>
              <a:buNone/>
            </a:pPr>
            <a:r>
              <a:t/>
            </a:r>
            <a:endParaRPr sz="2000" u="sng">
              <a:solidFill>
                <a:srgbClr val="1DB9A6"/>
              </a:solidFill>
            </a:endParaRPr>
          </a:p>
        </p:txBody>
      </p:sp>
      <p:pic>
        <p:nvPicPr>
          <p:cNvPr id="151" name="Google Shape;151;p29"/>
          <p:cNvPicPr preferRelativeResize="0"/>
          <p:nvPr/>
        </p:nvPicPr>
        <p:blipFill>
          <a:blip r:embed="rId3">
            <a:alphaModFix/>
          </a:blip>
          <a:stretch>
            <a:fillRect/>
          </a:stretch>
        </p:blipFill>
        <p:spPr>
          <a:xfrm>
            <a:off x="290925" y="4581362"/>
            <a:ext cx="1472750" cy="418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idx="4294967295" type="ctrTitle"/>
          </p:nvPr>
        </p:nvSpPr>
        <p:spPr>
          <a:xfrm>
            <a:off x="1268699" y="1726416"/>
            <a:ext cx="2051400" cy="5823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FFFFFF"/>
              </a:buClr>
              <a:buSzPts val="4200"/>
              <a:buFont typeface="Century"/>
              <a:buNone/>
            </a:pPr>
            <a:r>
              <a:rPr b="1" i="0" lang="en" sz="4200" u="none" cap="none" strike="noStrike">
                <a:solidFill>
                  <a:srgbClr val="FFFFFF"/>
                </a:solidFill>
                <a:latin typeface="Roboto"/>
                <a:ea typeface="Roboto"/>
                <a:cs typeface="Roboto"/>
                <a:sym typeface="Roboto"/>
              </a:rPr>
              <a:t>Mission</a:t>
            </a:r>
            <a:endParaRPr sz="500">
              <a:latin typeface="Roboto"/>
              <a:ea typeface="Roboto"/>
              <a:cs typeface="Roboto"/>
              <a:sym typeface="Roboto"/>
            </a:endParaRPr>
          </a:p>
        </p:txBody>
      </p:sp>
      <p:pic>
        <p:nvPicPr>
          <p:cNvPr id="157" name="Google Shape;157;p30"/>
          <p:cNvPicPr preferRelativeResize="0"/>
          <p:nvPr/>
        </p:nvPicPr>
        <p:blipFill rotWithShape="1">
          <a:blip r:embed="rId3">
            <a:alphaModFix/>
          </a:blip>
          <a:srcRect b="0" l="8978" r="11775" t="0"/>
          <a:stretch/>
        </p:blipFill>
        <p:spPr>
          <a:xfrm>
            <a:off x="0" y="0"/>
            <a:ext cx="4301575" cy="5143499"/>
          </a:xfrm>
          <a:prstGeom prst="rect">
            <a:avLst/>
          </a:prstGeom>
          <a:noFill/>
          <a:ln>
            <a:noFill/>
          </a:ln>
        </p:spPr>
      </p:pic>
      <p:sp>
        <p:nvSpPr>
          <p:cNvPr id="158" name="Google Shape;158;p30"/>
          <p:cNvSpPr txBox="1"/>
          <p:nvPr/>
        </p:nvSpPr>
        <p:spPr>
          <a:xfrm>
            <a:off x="6714996" y="3032843"/>
            <a:ext cx="2397000" cy="1116900"/>
          </a:xfrm>
          <a:prstGeom prst="rect">
            <a:avLst/>
          </a:prstGeom>
          <a:noFill/>
          <a:ln>
            <a:noFill/>
          </a:ln>
        </p:spPr>
        <p:txBody>
          <a:bodyPr anchorCtr="0" anchor="ctr" bIns="19050" lIns="19050" spcFirstLastPara="1" rIns="19050" wrap="square" tIns="19050">
            <a:noAutofit/>
          </a:bodyPr>
          <a:lstStyle/>
          <a:p>
            <a:pPr indent="0" lvl="0" marL="457200" marR="0" rtl="0" algn="l">
              <a:lnSpc>
                <a:spcPct val="100000"/>
              </a:lnSpc>
              <a:spcBef>
                <a:spcPts val="0"/>
              </a:spcBef>
              <a:spcAft>
                <a:spcPts val="0"/>
              </a:spcAft>
              <a:buNone/>
            </a:pPr>
            <a:r>
              <a:t/>
            </a:r>
            <a:endParaRPr i="0" sz="500" u="none" cap="none" strike="noStrike">
              <a:solidFill>
                <a:srgbClr val="394B5E"/>
              </a:solidFill>
              <a:latin typeface="Roboto"/>
              <a:ea typeface="Roboto"/>
              <a:cs typeface="Roboto"/>
              <a:sym typeface="Roboto"/>
            </a:endParaRPr>
          </a:p>
        </p:txBody>
      </p:sp>
      <p:pic>
        <p:nvPicPr>
          <p:cNvPr id="159" name="Google Shape;159;p30" title="Safe2.mp4">
            <a:hlinkClick r:id="rId4"/>
          </p:cNvPr>
          <p:cNvPicPr preferRelativeResize="0"/>
          <p:nvPr/>
        </p:nvPicPr>
        <p:blipFill>
          <a:blip r:embed="rId5">
            <a:alphaModFix/>
          </a:blip>
          <a:stretch>
            <a:fillRect/>
          </a:stretch>
        </p:blipFill>
        <p:spPr>
          <a:xfrm>
            <a:off x="4670202" y="1022900"/>
            <a:ext cx="4130250" cy="3097710"/>
          </a:xfrm>
          <a:prstGeom prst="rect">
            <a:avLst/>
          </a:prstGeom>
          <a:noFill/>
          <a:ln>
            <a:noFill/>
          </a:ln>
          <a:effectLst>
            <a:outerShdw blurRad="1214438" rotWithShape="0" algn="bl" dir="2700000" dist="114300">
              <a:srgbClr val="000000">
                <a:alpha val="41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1"/>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165" name="Google Shape;165;p31"/>
          <p:cNvSpPr txBox="1"/>
          <p:nvPr>
            <p:ph idx="1" type="body"/>
          </p:nvPr>
        </p:nvSpPr>
        <p:spPr>
          <a:xfrm>
            <a:off x="311700" y="1152475"/>
            <a:ext cx="4185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Apple</a:t>
            </a:r>
            <a:endParaRPr b="1">
              <a:latin typeface="Roboto"/>
              <a:ea typeface="Roboto"/>
              <a:cs typeface="Roboto"/>
              <a:sym typeface="Roboto"/>
            </a:endParaRPr>
          </a:p>
          <a:p>
            <a:pPr indent="-342900" lvl="0" marL="457200" rtl="0" algn="l">
              <a:spcBef>
                <a:spcPts val="1600"/>
              </a:spcBef>
              <a:spcAft>
                <a:spcPts val="0"/>
              </a:spcAft>
              <a:buSzPts val="1800"/>
              <a:buFont typeface="Roboto"/>
              <a:buChar char="-"/>
            </a:pPr>
            <a:r>
              <a:rPr lang="en">
                <a:latin typeface="Roboto"/>
                <a:ea typeface="Roboto"/>
                <a:cs typeface="Roboto"/>
                <a:sym typeface="Roboto"/>
              </a:rPr>
              <a:t>Apple App Store Connect</a:t>
            </a:r>
            <a:endParaRPr>
              <a:latin typeface="Roboto"/>
              <a:ea typeface="Roboto"/>
              <a:cs typeface="Roboto"/>
              <a:sym typeface="Roboto"/>
            </a:endParaRPr>
          </a:p>
          <a:p>
            <a:pPr indent="-342900" lvl="0" marL="457200" rtl="0" algn="l">
              <a:spcBef>
                <a:spcPts val="0"/>
              </a:spcBef>
              <a:spcAft>
                <a:spcPts val="0"/>
              </a:spcAft>
              <a:buSzPts val="1800"/>
              <a:buFont typeface="Roboto"/>
              <a:buChar char="-"/>
            </a:pPr>
            <a:r>
              <a:rPr lang="en">
                <a:latin typeface="Roboto"/>
                <a:ea typeface="Roboto"/>
                <a:cs typeface="Roboto"/>
                <a:sym typeface="Roboto"/>
              </a:rPr>
              <a:t>TestFlight</a:t>
            </a:r>
            <a:endParaRPr>
              <a:latin typeface="Roboto"/>
              <a:ea typeface="Roboto"/>
              <a:cs typeface="Roboto"/>
              <a:sym typeface="Roboto"/>
            </a:endParaRPr>
          </a:p>
          <a:p>
            <a:pPr indent="0" lvl="0" marL="0" rtl="0" algn="l">
              <a:spcBef>
                <a:spcPts val="1600"/>
              </a:spcBef>
              <a:spcAft>
                <a:spcPts val="0"/>
              </a:spcAft>
              <a:buNone/>
            </a:pPr>
            <a:r>
              <a:rPr b="1" lang="en">
                <a:latin typeface="Roboto"/>
                <a:ea typeface="Roboto"/>
                <a:cs typeface="Roboto"/>
                <a:sym typeface="Roboto"/>
              </a:rPr>
              <a:t>Android</a:t>
            </a:r>
            <a:endParaRPr b="1">
              <a:latin typeface="Roboto"/>
              <a:ea typeface="Roboto"/>
              <a:cs typeface="Roboto"/>
              <a:sym typeface="Roboto"/>
            </a:endParaRPr>
          </a:p>
          <a:p>
            <a:pPr indent="-342900" lvl="0" marL="457200" rtl="0" algn="l">
              <a:spcBef>
                <a:spcPts val="1600"/>
              </a:spcBef>
              <a:spcAft>
                <a:spcPts val="0"/>
              </a:spcAft>
              <a:buSzPts val="1800"/>
              <a:buFont typeface="Roboto"/>
              <a:buChar char="-"/>
            </a:pPr>
            <a:r>
              <a:rPr lang="en">
                <a:latin typeface="Roboto"/>
                <a:ea typeface="Roboto"/>
                <a:cs typeface="Roboto"/>
                <a:sym typeface="Roboto"/>
              </a:rPr>
              <a:t>Download the .apk file</a:t>
            </a:r>
            <a:endParaRPr>
              <a:latin typeface="Roboto"/>
              <a:ea typeface="Roboto"/>
              <a:cs typeface="Roboto"/>
              <a:sym typeface="Roboto"/>
            </a:endParaRPr>
          </a:p>
          <a:p>
            <a:pPr indent="-342900" lvl="0" marL="457200" rtl="0" algn="l">
              <a:spcBef>
                <a:spcPts val="0"/>
              </a:spcBef>
              <a:spcAft>
                <a:spcPts val="0"/>
              </a:spcAft>
              <a:buSzPts val="1800"/>
              <a:buFont typeface="Roboto"/>
              <a:buChar char="-"/>
            </a:pPr>
            <a:r>
              <a:rPr lang="en">
                <a:latin typeface="Roboto"/>
                <a:ea typeface="Roboto"/>
                <a:cs typeface="Roboto"/>
                <a:sym typeface="Roboto"/>
              </a:rPr>
              <a:t>Blocked by Play Store</a:t>
            </a:r>
            <a:endParaRPr>
              <a:latin typeface="Roboto"/>
              <a:ea typeface="Roboto"/>
              <a:cs typeface="Roboto"/>
              <a:sym typeface="Roboto"/>
            </a:endParaRPr>
          </a:p>
          <a:p>
            <a:pPr indent="-342900" lvl="0" marL="457200" rtl="0" algn="l">
              <a:spcBef>
                <a:spcPts val="0"/>
              </a:spcBef>
              <a:spcAft>
                <a:spcPts val="0"/>
              </a:spcAft>
              <a:buSzPts val="1800"/>
              <a:buFont typeface="Roboto"/>
              <a:buChar char="-"/>
            </a:pPr>
            <a:r>
              <a:rPr lang="en">
                <a:latin typeface="Roboto"/>
                <a:ea typeface="Roboto"/>
                <a:cs typeface="Roboto"/>
                <a:sym typeface="Roboto"/>
              </a:rPr>
              <a:t>Install Anyway</a:t>
            </a:r>
            <a:endParaRPr>
              <a:latin typeface="Roboto"/>
              <a:ea typeface="Roboto"/>
              <a:cs typeface="Roboto"/>
              <a:sym typeface="Roboto"/>
            </a:endParaRPr>
          </a:p>
        </p:txBody>
      </p:sp>
      <p:sp>
        <p:nvSpPr>
          <p:cNvPr id="166" name="Google Shape;166;p31"/>
          <p:cNvSpPr txBox="1"/>
          <p:nvPr>
            <p:ph type="title"/>
          </p:nvPr>
        </p:nvSpPr>
        <p:spPr>
          <a:xfrm>
            <a:off x="311700" y="445025"/>
            <a:ext cx="418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Roboto"/>
                <a:ea typeface="Roboto"/>
                <a:cs typeface="Roboto"/>
                <a:sym typeface="Roboto"/>
              </a:rPr>
              <a:t>Downloading the App</a:t>
            </a:r>
            <a:endParaRPr b="1">
              <a:latin typeface="Roboto"/>
              <a:ea typeface="Roboto"/>
              <a:cs typeface="Roboto"/>
              <a:sym typeface="Roboto"/>
            </a:endParaRPr>
          </a:p>
          <a:p>
            <a:pPr indent="0" lvl="0" marL="0" rtl="0" algn="l">
              <a:spcBef>
                <a:spcPts val="0"/>
              </a:spcBef>
              <a:spcAft>
                <a:spcPts val="0"/>
              </a:spcAft>
              <a:buNone/>
            </a:pPr>
            <a:r>
              <a:t/>
            </a:r>
            <a:endParaRPr/>
          </a:p>
        </p:txBody>
      </p:sp>
      <p:pic>
        <p:nvPicPr>
          <p:cNvPr id="167" name="Google Shape;167;p31"/>
          <p:cNvPicPr preferRelativeResize="0"/>
          <p:nvPr/>
        </p:nvPicPr>
        <p:blipFill>
          <a:blip r:embed="rId4">
            <a:alphaModFix/>
          </a:blip>
          <a:stretch>
            <a:fillRect/>
          </a:stretch>
        </p:blipFill>
        <p:spPr>
          <a:xfrm>
            <a:off x="290925" y="4581362"/>
            <a:ext cx="1472750" cy="418075"/>
          </a:xfrm>
          <a:prstGeom prst="rect">
            <a:avLst/>
          </a:prstGeom>
          <a:noFill/>
          <a:ln>
            <a:noFill/>
          </a:ln>
        </p:spPr>
      </p:pic>
      <p:pic>
        <p:nvPicPr>
          <p:cNvPr id="168" name="Google Shape;168;p31"/>
          <p:cNvPicPr preferRelativeResize="0"/>
          <p:nvPr/>
        </p:nvPicPr>
        <p:blipFill>
          <a:blip r:embed="rId5">
            <a:alphaModFix/>
          </a:blip>
          <a:stretch>
            <a:fillRect/>
          </a:stretch>
        </p:blipFill>
        <p:spPr>
          <a:xfrm>
            <a:off x="6846275" y="511600"/>
            <a:ext cx="1883400" cy="3873000"/>
          </a:xfrm>
          <a:prstGeom prst="roundRect">
            <a:avLst>
              <a:gd fmla="val 16667" name="adj"/>
            </a:avLst>
          </a:prstGeom>
          <a:noFill/>
          <a:ln cap="flat" cmpd="sng" w="28575">
            <a:solidFill>
              <a:schemeClr val="dk2"/>
            </a:solidFill>
            <a:prstDash val="solid"/>
            <a:round/>
            <a:headEnd len="sm" w="sm" type="none"/>
            <a:tailEnd len="sm" w="sm" type="none"/>
          </a:ln>
        </p:spPr>
      </p:pic>
      <p:sp>
        <p:nvSpPr>
          <p:cNvPr id="169" name="Google Shape;169;p31"/>
          <p:cNvSpPr txBox="1"/>
          <p:nvPr/>
        </p:nvSpPr>
        <p:spPr>
          <a:xfrm>
            <a:off x="5068700" y="4568875"/>
            <a:ext cx="6888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Apple</a:t>
            </a:r>
            <a:endParaRPr/>
          </a:p>
        </p:txBody>
      </p:sp>
      <p:sp>
        <p:nvSpPr>
          <p:cNvPr id="170" name="Google Shape;170;p31"/>
          <p:cNvSpPr txBox="1"/>
          <p:nvPr/>
        </p:nvSpPr>
        <p:spPr>
          <a:xfrm>
            <a:off x="7343975" y="4568875"/>
            <a:ext cx="8880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Android</a:t>
            </a:r>
            <a:endParaRPr/>
          </a:p>
        </p:txBody>
      </p:sp>
      <p:pic>
        <p:nvPicPr>
          <p:cNvPr id="171" name="Google Shape;171;p31"/>
          <p:cNvPicPr preferRelativeResize="0"/>
          <p:nvPr/>
        </p:nvPicPr>
        <p:blipFill>
          <a:blip r:embed="rId6">
            <a:alphaModFix/>
          </a:blip>
          <a:stretch>
            <a:fillRect/>
          </a:stretch>
        </p:blipFill>
        <p:spPr>
          <a:xfrm>
            <a:off x="4202700" y="511600"/>
            <a:ext cx="2177400" cy="38730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2"/>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177" name="Google Shape;177;p32"/>
          <p:cNvSpPr txBox="1"/>
          <p:nvPr>
            <p:ph type="title"/>
          </p:nvPr>
        </p:nvSpPr>
        <p:spPr>
          <a:xfrm>
            <a:off x="114625" y="208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What is </a:t>
            </a:r>
            <a:r>
              <a:rPr lang="en">
                <a:latin typeface="Roboto"/>
                <a:ea typeface="Roboto"/>
                <a:cs typeface="Roboto"/>
                <a:sym typeface="Roboto"/>
              </a:rPr>
              <a:t>Safe2</a:t>
            </a:r>
            <a:r>
              <a:rPr lang="en">
                <a:latin typeface="Roboto"/>
                <a:ea typeface="Roboto"/>
                <a:cs typeface="Roboto"/>
                <a:sym typeface="Roboto"/>
              </a:rPr>
              <a:t>?</a:t>
            </a:r>
            <a:endParaRPr>
              <a:latin typeface="Roboto"/>
              <a:ea typeface="Roboto"/>
              <a:cs typeface="Roboto"/>
              <a:sym typeface="Roboto"/>
            </a:endParaRPr>
          </a:p>
        </p:txBody>
      </p:sp>
      <p:sp>
        <p:nvSpPr>
          <p:cNvPr id="178" name="Google Shape;178;p32"/>
          <p:cNvSpPr txBox="1"/>
          <p:nvPr>
            <p:ph idx="1" type="body"/>
          </p:nvPr>
        </p:nvSpPr>
        <p:spPr>
          <a:xfrm>
            <a:off x="0" y="876550"/>
            <a:ext cx="5428500" cy="42669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Your early warning system for COVID-19</a:t>
            </a:r>
            <a:endParaRPr>
              <a:latin typeface="Roboto"/>
              <a:ea typeface="Roboto"/>
              <a:cs typeface="Roboto"/>
              <a:sym typeface="Roboto"/>
            </a:endParaRPr>
          </a:p>
          <a:p>
            <a:pPr indent="0" lvl="0" marL="9144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Securely tracking daily activity</a:t>
            </a:r>
            <a:endParaRPr>
              <a:latin typeface="Roboto"/>
              <a:ea typeface="Roboto"/>
              <a:cs typeface="Roboto"/>
              <a:sym typeface="Roboto"/>
            </a:endParaRPr>
          </a:p>
          <a:p>
            <a:pPr indent="0" lvl="0" marL="9144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Providing location based risk alers</a:t>
            </a:r>
            <a:endParaRPr>
              <a:latin typeface="Roboto"/>
              <a:ea typeface="Roboto"/>
              <a:cs typeface="Roboto"/>
              <a:sym typeface="Roboto"/>
            </a:endParaRPr>
          </a:p>
          <a:p>
            <a:pPr indent="0" lvl="0" marL="9144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Asking you to complete a daily self-assessment </a:t>
            </a:r>
            <a:endParaRPr>
              <a:latin typeface="Roboto"/>
              <a:ea typeface="Roboto"/>
              <a:cs typeface="Roboto"/>
              <a:sym typeface="Roboto"/>
            </a:endParaRPr>
          </a:p>
          <a:p>
            <a:pPr indent="0" lvl="0" marL="457200" rtl="0" algn="l">
              <a:spcBef>
                <a:spcPts val="0"/>
              </a:spcBef>
              <a:spcAft>
                <a:spcPts val="0"/>
              </a:spcAft>
              <a:buNone/>
            </a:pPr>
            <a:r>
              <a:t/>
            </a:r>
            <a:endParaRPr sz="2500">
              <a:latin typeface="Roboto"/>
              <a:ea typeface="Roboto"/>
              <a:cs typeface="Roboto"/>
              <a:sym typeface="Roboto"/>
            </a:endParaRPr>
          </a:p>
          <a:p>
            <a:pPr indent="0" lvl="0" marL="0" rtl="0" algn="ctr">
              <a:spcBef>
                <a:spcPts val="1600"/>
              </a:spcBef>
              <a:spcAft>
                <a:spcPts val="0"/>
              </a:spcAft>
              <a:buNone/>
            </a:pPr>
            <a:r>
              <a:rPr b="1" lang="en" sz="3000">
                <a:latin typeface="Roboto"/>
                <a:ea typeface="Roboto"/>
                <a:cs typeface="Roboto"/>
                <a:sym typeface="Roboto"/>
              </a:rPr>
              <a:t>You get valuable insights about your safety</a:t>
            </a:r>
            <a:endParaRPr b="1" sz="3000">
              <a:latin typeface="Roboto"/>
              <a:ea typeface="Roboto"/>
              <a:cs typeface="Roboto"/>
              <a:sym typeface="Roboto"/>
            </a:endParaRPr>
          </a:p>
          <a:p>
            <a:pPr indent="0" lvl="0" marL="457200" rtl="0" algn="l">
              <a:spcBef>
                <a:spcPts val="1600"/>
              </a:spcBef>
              <a:spcAft>
                <a:spcPts val="1600"/>
              </a:spcAft>
              <a:buNone/>
            </a:pPr>
            <a:r>
              <a:t/>
            </a:r>
            <a:endParaRPr/>
          </a:p>
        </p:txBody>
      </p:sp>
      <p:pic>
        <p:nvPicPr>
          <p:cNvPr id="179" name="Google Shape;179;p32"/>
          <p:cNvPicPr preferRelativeResize="0"/>
          <p:nvPr/>
        </p:nvPicPr>
        <p:blipFill>
          <a:blip r:embed="rId4">
            <a:alphaModFix/>
          </a:blip>
          <a:stretch>
            <a:fillRect/>
          </a:stretch>
        </p:blipFill>
        <p:spPr>
          <a:xfrm>
            <a:off x="5985725" y="493100"/>
            <a:ext cx="2281200" cy="40575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3"/>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185" name="Google Shape;185;p33"/>
          <p:cNvSpPr txBox="1"/>
          <p:nvPr>
            <p:ph type="title"/>
          </p:nvPr>
        </p:nvSpPr>
        <p:spPr>
          <a:xfrm>
            <a:off x="311700" y="108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Protecting your Data	</a:t>
            </a:r>
            <a:endParaRPr>
              <a:latin typeface="Roboto"/>
              <a:ea typeface="Roboto"/>
              <a:cs typeface="Roboto"/>
              <a:sym typeface="Roboto"/>
            </a:endParaRPr>
          </a:p>
        </p:txBody>
      </p:sp>
      <p:sp>
        <p:nvSpPr>
          <p:cNvPr id="186" name="Google Shape;186;p33"/>
          <p:cNvSpPr txBox="1"/>
          <p:nvPr>
            <p:ph idx="1" type="body"/>
          </p:nvPr>
        </p:nvSpPr>
        <p:spPr>
          <a:xfrm>
            <a:off x="311700" y="767925"/>
            <a:ext cx="48933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Safe2 never records personal identification information</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All data is stored securely on your device, unless activity suggests you are at-risk for contracting COVID-19</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If and when that data is sent to a Safe2 cloud server, the data is fully encrypted and anonymous</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Any and all data is destroyed after 45 days </a:t>
            </a:r>
            <a:endParaRPr>
              <a:latin typeface="Roboto"/>
              <a:ea typeface="Roboto"/>
              <a:cs typeface="Roboto"/>
              <a:sym typeface="Roboto"/>
            </a:endParaRPr>
          </a:p>
        </p:txBody>
      </p:sp>
      <p:pic>
        <p:nvPicPr>
          <p:cNvPr id="187" name="Google Shape;187;p33"/>
          <p:cNvPicPr preferRelativeResize="0"/>
          <p:nvPr/>
        </p:nvPicPr>
        <p:blipFill>
          <a:blip r:embed="rId4">
            <a:alphaModFix/>
          </a:blip>
          <a:stretch>
            <a:fillRect/>
          </a:stretch>
        </p:blipFill>
        <p:spPr>
          <a:xfrm>
            <a:off x="6033241" y="493013"/>
            <a:ext cx="2337300" cy="41574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4"/>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How Safe2 works</a:t>
            </a:r>
            <a:endParaRPr>
              <a:latin typeface="Roboto"/>
              <a:ea typeface="Roboto"/>
              <a:cs typeface="Roboto"/>
              <a:sym typeface="Roboto"/>
            </a:endParaRPr>
          </a:p>
        </p:txBody>
      </p:sp>
      <p:sp>
        <p:nvSpPr>
          <p:cNvPr id="194" name="Google Shape;194;p34"/>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Each day will you be asked to record any symptoms you may be feeling at least once a day</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These daily assessments and your daily </a:t>
            </a:r>
            <a:r>
              <a:rPr lang="en"/>
              <a:t>activity</a:t>
            </a:r>
            <a:r>
              <a:rPr lang="en"/>
              <a:t> will produce your  </a:t>
            </a:r>
            <a:r>
              <a:rPr b="1" lang="en"/>
              <a:t>Safe Score</a:t>
            </a:r>
            <a:endParaRPr b="1"/>
          </a:p>
          <a:p>
            <a:pPr indent="0" lvl="0" marL="457200" rtl="0" algn="l">
              <a:spcBef>
                <a:spcPts val="0"/>
              </a:spcBef>
              <a:spcAft>
                <a:spcPts val="0"/>
              </a:spcAft>
              <a:buNone/>
            </a:pPr>
            <a:r>
              <a:t/>
            </a:r>
            <a:endParaRPr b="1"/>
          </a:p>
          <a:p>
            <a:pPr indent="-342900" lvl="0" marL="457200" rtl="0" algn="l">
              <a:spcBef>
                <a:spcPts val="0"/>
              </a:spcBef>
              <a:spcAft>
                <a:spcPts val="0"/>
              </a:spcAft>
              <a:buSzPts val="1800"/>
              <a:buChar char="●"/>
            </a:pPr>
            <a:r>
              <a:rPr lang="en"/>
              <a:t>Your Safe Score allows you to anonymously inform others in your </a:t>
            </a:r>
            <a:r>
              <a:rPr lang="en"/>
              <a:t>community</a:t>
            </a:r>
            <a:r>
              <a:rPr lang="en"/>
              <a:t> how to decrease their own risk</a:t>
            </a:r>
            <a:endParaRPr/>
          </a:p>
        </p:txBody>
      </p:sp>
      <p:pic>
        <p:nvPicPr>
          <p:cNvPr id="195" name="Google Shape;195;p34"/>
          <p:cNvPicPr preferRelativeResize="0"/>
          <p:nvPr/>
        </p:nvPicPr>
        <p:blipFill>
          <a:blip r:embed="rId4">
            <a:alphaModFix/>
          </a:blip>
          <a:stretch>
            <a:fillRect/>
          </a:stretch>
        </p:blipFill>
        <p:spPr>
          <a:xfrm>
            <a:off x="6104676" y="349800"/>
            <a:ext cx="2432100" cy="43260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5"/>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201" name="Google Shape;201;p35"/>
          <p:cNvSpPr txBox="1"/>
          <p:nvPr>
            <p:ph type="title"/>
          </p:nvPr>
        </p:nvSpPr>
        <p:spPr>
          <a:xfrm>
            <a:off x="224350" y="298725"/>
            <a:ext cx="4979700" cy="10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What the App needs to Help</a:t>
            </a:r>
            <a:endParaRPr>
              <a:latin typeface="Roboto"/>
              <a:ea typeface="Roboto"/>
              <a:cs typeface="Roboto"/>
              <a:sym typeface="Roboto"/>
            </a:endParaRPr>
          </a:p>
        </p:txBody>
      </p:sp>
      <p:sp>
        <p:nvSpPr>
          <p:cNvPr id="202" name="Google Shape;202;p35"/>
          <p:cNvSpPr txBox="1"/>
          <p:nvPr>
            <p:ph idx="1" type="body"/>
          </p:nvPr>
        </p:nvSpPr>
        <p:spPr>
          <a:xfrm>
            <a:off x="155800" y="1358400"/>
            <a:ext cx="5116800" cy="28149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Roboto"/>
              <a:buChar char="●"/>
            </a:pPr>
            <a:r>
              <a:rPr lang="en" sz="2400">
                <a:latin typeface="Roboto"/>
                <a:ea typeface="Roboto"/>
                <a:cs typeface="Roboto"/>
                <a:sym typeface="Roboto"/>
              </a:rPr>
              <a:t>Keep your Phone on</a:t>
            </a:r>
            <a:endParaRPr sz="2400">
              <a:latin typeface="Roboto"/>
              <a:ea typeface="Roboto"/>
              <a:cs typeface="Roboto"/>
              <a:sym typeface="Roboto"/>
            </a:endParaRPr>
          </a:p>
          <a:p>
            <a:pPr indent="0" lvl="0" marL="457200" rtl="0" algn="l">
              <a:lnSpc>
                <a:spcPct val="100000"/>
              </a:lnSpc>
              <a:spcBef>
                <a:spcPts val="0"/>
              </a:spcBef>
              <a:spcAft>
                <a:spcPts val="0"/>
              </a:spcAft>
              <a:buNone/>
            </a:pPr>
            <a:r>
              <a:t/>
            </a:r>
            <a:endParaRPr sz="2400">
              <a:latin typeface="Roboto"/>
              <a:ea typeface="Roboto"/>
              <a:cs typeface="Roboto"/>
              <a:sym typeface="Roboto"/>
            </a:endParaRPr>
          </a:p>
          <a:p>
            <a:pPr indent="-381000" lvl="0" marL="457200" rtl="0" algn="l">
              <a:lnSpc>
                <a:spcPct val="100000"/>
              </a:lnSpc>
              <a:spcBef>
                <a:spcPts val="0"/>
              </a:spcBef>
              <a:spcAft>
                <a:spcPts val="0"/>
              </a:spcAft>
              <a:buSzPts val="2400"/>
              <a:buFont typeface="Roboto"/>
              <a:buChar char="●"/>
            </a:pPr>
            <a:r>
              <a:rPr lang="en" sz="2400">
                <a:latin typeface="Roboto"/>
                <a:ea typeface="Roboto"/>
                <a:cs typeface="Roboto"/>
                <a:sym typeface="Roboto"/>
              </a:rPr>
              <a:t>App access to your GPS location</a:t>
            </a:r>
            <a:endParaRPr sz="2400">
              <a:latin typeface="Roboto"/>
              <a:ea typeface="Roboto"/>
              <a:cs typeface="Roboto"/>
              <a:sym typeface="Roboto"/>
            </a:endParaRPr>
          </a:p>
          <a:p>
            <a:pPr indent="0" lvl="0" marL="457200" rtl="0" algn="l">
              <a:lnSpc>
                <a:spcPct val="100000"/>
              </a:lnSpc>
              <a:spcBef>
                <a:spcPts val="0"/>
              </a:spcBef>
              <a:spcAft>
                <a:spcPts val="0"/>
              </a:spcAft>
              <a:buNone/>
            </a:pPr>
            <a:r>
              <a:t/>
            </a:r>
            <a:endParaRPr sz="2400">
              <a:latin typeface="Roboto"/>
              <a:ea typeface="Roboto"/>
              <a:cs typeface="Roboto"/>
              <a:sym typeface="Roboto"/>
            </a:endParaRPr>
          </a:p>
          <a:p>
            <a:pPr indent="-381000" lvl="0" marL="457200" rtl="0" algn="l">
              <a:lnSpc>
                <a:spcPct val="100000"/>
              </a:lnSpc>
              <a:spcBef>
                <a:spcPts val="0"/>
              </a:spcBef>
              <a:spcAft>
                <a:spcPts val="0"/>
              </a:spcAft>
              <a:buSzPts val="2400"/>
              <a:buFont typeface="Roboto"/>
              <a:buChar char="●"/>
            </a:pPr>
            <a:r>
              <a:rPr lang="en" sz="2400">
                <a:latin typeface="Roboto"/>
                <a:ea typeface="Roboto"/>
                <a:cs typeface="Roboto"/>
                <a:sym typeface="Roboto"/>
              </a:rPr>
              <a:t>Bluetooth should be switched on</a:t>
            </a:r>
            <a:endParaRPr sz="2400">
              <a:latin typeface="Roboto"/>
              <a:ea typeface="Roboto"/>
              <a:cs typeface="Roboto"/>
              <a:sym typeface="Roboto"/>
            </a:endParaRPr>
          </a:p>
          <a:p>
            <a:pPr indent="0" lvl="0" marL="457200" rtl="0" algn="l">
              <a:lnSpc>
                <a:spcPct val="100000"/>
              </a:lnSpc>
              <a:spcBef>
                <a:spcPts val="0"/>
              </a:spcBef>
              <a:spcAft>
                <a:spcPts val="0"/>
              </a:spcAft>
              <a:buNone/>
            </a:pPr>
            <a:r>
              <a:t/>
            </a:r>
            <a:endParaRPr sz="2400">
              <a:latin typeface="Roboto"/>
              <a:ea typeface="Roboto"/>
              <a:cs typeface="Roboto"/>
              <a:sym typeface="Roboto"/>
            </a:endParaRPr>
          </a:p>
          <a:p>
            <a:pPr indent="-381000" lvl="0" marL="457200" rtl="0" algn="l">
              <a:lnSpc>
                <a:spcPct val="100000"/>
              </a:lnSpc>
              <a:spcBef>
                <a:spcPts val="0"/>
              </a:spcBef>
              <a:spcAft>
                <a:spcPts val="0"/>
              </a:spcAft>
              <a:buSzPts val="2400"/>
              <a:buFont typeface="Roboto"/>
              <a:buChar char="●"/>
            </a:pPr>
            <a:r>
              <a:rPr lang="en" sz="2400">
                <a:latin typeface="Roboto"/>
                <a:ea typeface="Roboto"/>
                <a:cs typeface="Roboto"/>
                <a:sym typeface="Roboto"/>
              </a:rPr>
              <a:t>Choose “Always Allow” when asked for location access</a:t>
            </a:r>
            <a:endParaRPr sz="2400">
              <a:latin typeface="Roboto"/>
              <a:ea typeface="Roboto"/>
              <a:cs typeface="Roboto"/>
              <a:sym typeface="Roboto"/>
            </a:endParaRPr>
          </a:p>
        </p:txBody>
      </p:sp>
      <p:pic>
        <p:nvPicPr>
          <p:cNvPr id="203" name="Google Shape;203;p35"/>
          <p:cNvPicPr preferRelativeResize="0"/>
          <p:nvPr/>
        </p:nvPicPr>
        <p:blipFill>
          <a:blip r:embed="rId4">
            <a:alphaModFix/>
          </a:blip>
          <a:stretch>
            <a:fillRect/>
          </a:stretch>
        </p:blipFill>
        <p:spPr>
          <a:xfrm>
            <a:off x="5997549" y="451250"/>
            <a:ext cx="2384400" cy="4241100"/>
          </a:xfrm>
          <a:prstGeom prst="roundRect">
            <a:avLst>
              <a:gd fmla="val 16667" name="adj"/>
            </a:avLst>
          </a:prstGeom>
          <a:noFill/>
          <a:ln cap="flat" cmpd="sng" w="2857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6"/>
          <p:cNvPicPr preferRelativeResize="0"/>
          <p:nvPr/>
        </p:nvPicPr>
        <p:blipFill>
          <a:blip r:embed="rId3">
            <a:alphaModFix amt="17000"/>
          </a:blip>
          <a:stretch>
            <a:fillRect/>
          </a:stretch>
        </p:blipFill>
        <p:spPr>
          <a:xfrm>
            <a:off x="0" y="0"/>
            <a:ext cx="5428416" cy="5143499"/>
          </a:xfrm>
          <a:prstGeom prst="rect">
            <a:avLst/>
          </a:prstGeom>
          <a:noFill/>
          <a:ln>
            <a:noFill/>
          </a:ln>
        </p:spPr>
      </p:pic>
      <p:sp>
        <p:nvSpPr>
          <p:cNvPr id="209" name="Google Shape;209;p36"/>
          <p:cNvSpPr txBox="1"/>
          <p:nvPr>
            <p:ph type="title"/>
          </p:nvPr>
        </p:nvSpPr>
        <p:spPr>
          <a:xfrm>
            <a:off x="311700" y="445025"/>
            <a:ext cx="4979700" cy="10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Let’s Get Started!</a:t>
            </a:r>
            <a:endParaRPr>
              <a:latin typeface="Roboto"/>
              <a:ea typeface="Roboto"/>
              <a:cs typeface="Roboto"/>
              <a:sym typeface="Roboto"/>
            </a:endParaRPr>
          </a:p>
        </p:txBody>
      </p:sp>
      <p:sp>
        <p:nvSpPr>
          <p:cNvPr id="210" name="Google Shape;210;p36"/>
          <p:cNvSpPr txBox="1"/>
          <p:nvPr>
            <p:ph idx="1" type="body"/>
          </p:nvPr>
        </p:nvSpPr>
        <p:spPr>
          <a:xfrm>
            <a:off x="311700" y="1080375"/>
            <a:ext cx="4350300" cy="28149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Safe2 never records personal identification information</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All data is stored securely on your device, unless activity suggest you are at-risk for contracting COVID-19</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You own the data and in the settings of the app, you can delete your data at any time.</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a:latin typeface="Roboto"/>
                <a:ea typeface="Roboto"/>
                <a:cs typeface="Roboto"/>
                <a:sym typeface="Roboto"/>
              </a:rPr>
              <a:t>Agree to the Terms of Service and Privacy Policy and Click Let’s Go!</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a:p>
            <a:pPr indent="0" lvl="0" marL="457200" rtl="0" algn="l">
              <a:lnSpc>
                <a:spcPct val="100000"/>
              </a:lnSpc>
              <a:spcBef>
                <a:spcPts val="0"/>
              </a:spcBef>
              <a:spcAft>
                <a:spcPts val="0"/>
              </a:spcAft>
              <a:buNone/>
            </a:pPr>
            <a:r>
              <a:t/>
            </a:r>
            <a:endParaRPr>
              <a:latin typeface="Roboto"/>
              <a:ea typeface="Roboto"/>
              <a:cs typeface="Roboto"/>
              <a:sym typeface="Roboto"/>
            </a:endParaRPr>
          </a:p>
        </p:txBody>
      </p:sp>
      <p:pic>
        <p:nvPicPr>
          <p:cNvPr id="211" name="Google Shape;211;p36" title="Taking the First Assessment.mov">
            <a:hlinkClick r:id="rId4"/>
          </p:cNvPr>
          <p:cNvPicPr preferRelativeResize="0"/>
          <p:nvPr/>
        </p:nvPicPr>
        <p:blipFill>
          <a:blip r:embed="rId5">
            <a:alphaModFix/>
          </a:blip>
          <a:stretch>
            <a:fillRect/>
          </a:stretch>
        </p:blipFill>
        <p:spPr>
          <a:xfrm>
            <a:off x="5640350" y="415525"/>
            <a:ext cx="3410776" cy="4312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394B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